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320" r:id="rId3"/>
    <p:sldId id="340" r:id="rId4"/>
    <p:sldId id="341" r:id="rId5"/>
    <p:sldId id="343" r:id="rId6"/>
    <p:sldId id="344" r:id="rId7"/>
    <p:sldId id="342" r:id="rId8"/>
    <p:sldId id="345" r:id="rId9"/>
    <p:sldId id="332" r:id="rId10"/>
    <p:sldId id="331" r:id="rId11"/>
    <p:sldId id="333"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autoAdjust="0"/>
    <p:restoredTop sz="94661"/>
  </p:normalViewPr>
  <p:slideViewPr>
    <p:cSldViewPr>
      <p:cViewPr varScale="1">
        <p:scale>
          <a:sx n="197" d="100"/>
          <a:sy n="197" d="100"/>
        </p:scale>
        <p:origin x="216" y="2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0BDBD-FDC6-2C42-896C-CEE97BD96289}"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81B03C21-C4EB-BC45-B071-867073873BCD}">
      <dgm:prSet custT="1"/>
      <dgm:spPr/>
      <dgm:t>
        <a:bodyPr/>
        <a:lstStyle/>
        <a:p>
          <a:pPr lvl="0" algn="ctr" defTabSz="1066800" rtl="0">
            <a:lnSpc>
              <a:spcPct val="90000"/>
            </a:lnSpc>
            <a:spcBef>
              <a:spcPct val="0"/>
            </a:spcBef>
            <a:spcAft>
              <a:spcPct val="35000"/>
            </a:spcAft>
          </a:pPr>
          <a:r>
            <a:rPr lang="en-US" sz="2400" dirty="0" smtClean="0"/>
            <a:t>Imagery is the key to understanding statistics</a:t>
          </a:r>
          <a:endParaRPr lang="en-US" sz="2400" dirty="0"/>
        </a:p>
      </dgm:t>
    </dgm:pt>
    <dgm:pt modelId="{BA210DC2-CEF5-F049-9A12-9AF8FCA6837B}" type="parTrans" cxnId="{73737EFB-884B-5246-A1A1-9587E020B9B3}">
      <dgm:prSet/>
      <dgm:spPr/>
      <dgm:t>
        <a:bodyPr/>
        <a:lstStyle/>
        <a:p>
          <a:endParaRPr lang="en-US"/>
        </a:p>
      </dgm:t>
    </dgm:pt>
    <dgm:pt modelId="{451A17D4-20D7-DF41-B152-2FAFC75826B0}" type="sibTrans" cxnId="{73737EFB-884B-5246-A1A1-9587E020B9B3}">
      <dgm:prSet/>
      <dgm:spPr/>
      <dgm:t>
        <a:bodyPr/>
        <a:lstStyle/>
        <a:p>
          <a:endParaRPr lang="en-US"/>
        </a:p>
      </dgm:t>
    </dgm:pt>
    <dgm:pt modelId="{69A0C3CE-921F-A545-B4FC-806E163CCBC7}">
      <dgm:prSet custT="1"/>
      <dgm:spPr/>
      <dgm:t>
        <a:bodyPr/>
        <a:lstStyle/>
        <a:p>
          <a:pPr marL="228600" lvl="1" indent="0" algn="l" defTabSz="1066800" rtl="0">
            <a:lnSpc>
              <a:spcPct val="90000"/>
            </a:lnSpc>
            <a:spcBef>
              <a:spcPct val="0"/>
            </a:spcBef>
            <a:spcAft>
              <a:spcPct val="15000"/>
            </a:spcAft>
            <a:buNone/>
          </a:pPr>
          <a:r>
            <a:rPr lang="en-US" sz="2400" dirty="0" smtClean="0"/>
            <a:t>Helps clarify complex data and summary statistics</a:t>
          </a:r>
          <a:endParaRPr lang="en-US" sz="2400" dirty="0"/>
        </a:p>
      </dgm:t>
    </dgm:pt>
    <dgm:pt modelId="{442D08C9-085B-A64F-AAB0-39991E83F42E}" type="parTrans" cxnId="{55510E9A-E11D-ED4F-9C3A-2D5D00E7D236}">
      <dgm:prSet/>
      <dgm:spPr/>
      <dgm:t>
        <a:bodyPr/>
        <a:lstStyle/>
        <a:p>
          <a:endParaRPr lang="en-US"/>
        </a:p>
      </dgm:t>
    </dgm:pt>
    <dgm:pt modelId="{A90A70B8-CD58-FD45-9D37-B191CAAA254A}" type="sibTrans" cxnId="{55510E9A-E11D-ED4F-9C3A-2D5D00E7D236}">
      <dgm:prSet/>
      <dgm:spPr/>
      <dgm:t>
        <a:bodyPr/>
        <a:lstStyle/>
        <a:p>
          <a:endParaRPr lang="en-US"/>
        </a:p>
      </dgm:t>
    </dgm:pt>
    <dgm:pt modelId="{FB542542-3325-5249-9394-331109B772C9}">
      <dgm:prSet custT="1"/>
      <dgm:spPr/>
      <dgm:t>
        <a:bodyPr/>
        <a:lstStyle/>
        <a:p>
          <a:pPr marL="228600" lvl="1" indent="0" algn="l" defTabSz="1066800" rtl="0">
            <a:lnSpc>
              <a:spcPct val="90000"/>
            </a:lnSpc>
            <a:spcBef>
              <a:spcPct val="0"/>
            </a:spcBef>
            <a:spcAft>
              <a:spcPct val="15000"/>
            </a:spcAft>
            <a:buNone/>
          </a:pPr>
          <a:r>
            <a:rPr lang="en-US" sz="2400" dirty="0" smtClean="0"/>
            <a:t>Supplements the written narrative</a:t>
          </a:r>
          <a:endParaRPr lang="en-US" sz="2400" dirty="0"/>
        </a:p>
      </dgm:t>
    </dgm:pt>
    <dgm:pt modelId="{813026CD-77CA-A643-90B7-EFA91A80E931}" type="parTrans" cxnId="{FB239566-B7A3-CF47-BA97-1C7FD42963F3}">
      <dgm:prSet/>
      <dgm:spPr/>
      <dgm:t>
        <a:bodyPr/>
        <a:lstStyle/>
        <a:p>
          <a:endParaRPr lang="en-US"/>
        </a:p>
      </dgm:t>
    </dgm:pt>
    <dgm:pt modelId="{059DF185-A637-9B4B-BB3C-DB7C66344E6F}" type="sibTrans" cxnId="{FB239566-B7A3-CF47-BA97-1C7FD42963F3}">
      <dgm:prSet/>
      <dgm:spPr/>
      <dgm:t>
        <a:bodyPr/>
        <a:lstStyle/>
        <a:p>
          <a:endParaRPr lang="en-US"/>
        </a:p>
      </dgm:t>
    </dgm:pt>
    <dgm:pt modelId="{9F88D7C6-4360-6848-913F-763E7A2BFB54}">
      <dgm:prSet custT="1"/>
      <dgm:spPr/>
      <dgm:t>
        <a:bodyPr/>
        <a:lstStyle/>
        <a:p>
          <a:pPr rtl="0"/>
          <a:r>
            <a:rPr lang="en-US" sz="2400" dirty="0" smtClean="0"/>
            <a:t>One can create and edit a variety of charts using Excel that convey the imagery that promotes meaning and understanding of statistical results</a:t>
          </a:r>
          <a:r>
            <a:rPr lang="en-US" sz="2400" dirty="0" smtClean="0"/>
            <a:t>. Often, selection</a:t>
          </a:r>
          <a:r>
            <a:rPr lang="en-US" sz="2400" baseline="0" dirty="0" smtClean="0"/>
            <a:t> of chart type is subjective.</a:t>
          </a:r>
          <a:endParaRPr lang="en-US" sz="2400" dirty="0"/>
        </a:p>
      </dgm:t>
    </dgm:pt>
    <dgm:pt modelId="{9C8D66E8-A508-0F4A-B4BE-13A2CF17CAEF}" type="parTrans" cxnId="{E424E10B-CE69-DB47-BDFE-4CA2DB7DC2B8}">
      <dgm:prSet/>
      <dgm:spPr/>
      <dgm:t>
        <a:bodyPr/>
        <a:lstStyle/>
        <a:p>
          <a:endParaRPr lang="en-US"/>
        </a:p>
      </dgm:t>
    </dgm:pt>
    <dgm:pt modelId="{2DFA6593-586A-0F42-8AB5-48C66D4147AC}" type="sibTrans" cxnId="{E424E10B-CE69-DB47-BDFE-4CA2DB7DC2B8}">
      <dgm:prSet/>
      <dgm:spPr/>
      <dgm:t>
        <a:bodyPr/>
        <a:lstStyle/>
        <a:p>
          <a:endParaRPr lang="en-US"/>
        </a:p>
      </dgm:t>
    </dgm:pt>
    <dgm:pt modelId="{07873027-38B9-5845-899C-359CDA124C79}">
      <dgm:prSet custT="1"/>
      <dgm:spPr/>
      <dgm:t>
        <a:bodyPr/>
        <a:lstStyle/>
        <a:p>
          <a:pPr algn="ctr" rtl="0"/>
          <a:r>
            <a:rPr lang="en-US" sz="2800" dirty="0" smtClean="0"/>
            <a:t>Most charts share the following characteristics</a:t>
          </a:r>
          <a:endParaRPr lang="en-US" sz="2800" dirty="0"/>
        </a:p>
      </dgm:t>
    </dgm:pt>
    <dgm:pt modelId="{71B99F21-18F0-C048-8EFD-709CA2274E26}" type="parTrans" cxnId="{DA0FCDFC-1043-0A4D-9253-E69609A1C862}">
      <dgm:prSet/>
      <dgm:spPr/>
      <dgm:t>
        <a:bodyPr/>
        <a:lstStyle/>
        <a:p>
          <a:endParaRPr lang="en-US"/>
        </a:p>
      </dgm:t>
    </dgm:pt>
    <dgm:pt modelId="{BD162179-09ED-A04D-9B1B-F2727C8A1408}" type="sibTrans" cxnId="{DA0FCDFC-1043-0A4D-9253-E69609A1C862}">
      <dgm:prSet/>
      <dgm:spPr/>
      <dgm:t>
        <a:bodyPr/>
        <a:lstStyle/>
        <a:p>
          <a:endParaRPr lang="en-US"/>
        </a:p>
      </dgm:t>
    </dgm:pt>
    <dgm:pt modelId="{01BC7427-D7EB-4840-A620-DD78CA1C36AB}">
      <dgm:prSet custT="1"/>
      <dgm:spPr/>
      <dgm:t>
        <a:bodyPr/>
        <a:lstStyle/>
        <a:p>
          <a:pPr algn="l" rtl="0"/>
          <a:r>
            <a:rPr lang="en-US" sz="2000" dirty="0" smtClean="0"/>
            <a:t>Two, axes that are drawn at a right angle</a:t>
          </a:r>
          <a:endParaRPr lang="en-US" sz="2000" dirty="0"/>
        </a:p>
      </dgm:t>
    </dgm:pt>
    <dgm:pt modelId="{DCBCF9A8-69F0-1D45-99E0-D0F266A200A2}" type="parTrans" cxnId="{FE2178CE-4E1A-AB41-AFEC-FBE7216B0D42}">
      <dgm:prSet/>
      <dgm:spPr/>
      <dgm:t>
        <a:bodyPr/>
        <a:lstStyle/>
        <a:p>
          <a:endParaRPr lang="en-US"/>
        </a:p>
      </dgm:t>
    </dgm:pt>
    <dgm:pt modelId="{6046C1D3-AAD8-B04D-B331-775B2A557FCD}" type="sibTrans" cxnId="{FE2178CE-4E1A-AB41-AFEC-FBE7216B0D42}">
      <dgm:prSet/>
      <dgm:spPr/>
      <dgm:t>
        <a:bodyPr/>
        <a:lstStyle/>
        <a:p>
          <a:endParaRPr lang="en-US"/>
        </a:p>
      </dgm:t>
    </dgm:pt>
    <dgm:pt modelId="{A8A608E3-7D2D-2F49-BDF0-5AFFE2B5FC2B}">
      <dgm:prSet custT="1"/>
      <dgm:spPr/>
      <dgm:t>
        <a:bodyPr/>
        <a:lstStyle/>
        <a:p>
          <a:pPr algn="l" rtl="0"/>
          <a:r>
            <a:rPr lang="en-US" sz="2000" dirty="0" smtClean="0"/>
            <a:t>The horizontal axis is the abscissa, or x-axis</a:t>
          </a:r>
          <a:endParaRPr lang="en-US" sz="2000" dirty="0"/>
        </a:p>
      </dgm:t>
    </dgm:pt>
    <dgm:pt modelId="{A71DB44E-4614-B547-B620-BC005A7218DE}" type="parTrans" cxnId="{F7D0365C-12FE-5F4A-B564-46D76F1050E6}">
      <dgm:prSet/>
      <dgm:spPr/>
      <dgm:t>
        <a:bodyPr/>
        <a:lstStyle/>
        <a:p>
          <a:endParaRPr lang="en-US"/>
        </a:p>
      </dgm:t>
    </dgm:pt>
    <dgm:pt modelId="{47C62B5C-5A8F-2745-8965-91E2E3170F1D}" type="sibTrans" cxnId="{F7D0365C-12FE-5F4A-B564-46D76F1050E6}">
      <dgm:prSet/>
      <dgm:spPr/>
      <dgm:t>
        <a:bodyPr/>
        <a:lstStyle/>
        <a:p>
          <a:endParaRPr lang="en-US"/>
        </a:p>
      </dgm:t>
    </dgm:pt>
    <dgm:pt modelId="{3B38A680-BF67-5542-A6F3-97CFB79FF97D}">
      <dgm:prSet custT="1"/>
      <dgm:spPr/>
      <dgm:t>
        <a:bodyPr/>
        <a:lstStyle/>
        <a:p>
          <a:pPr algn="l" rtl="0"/>
          <a:r>
            <a:rPr lang="en-US" sz="2000" dirty="0" smtClean="0"/>
            <a:t>The vertical axis is the ordinate, or y-axis</a:t>
          </a:r>
          <a:endParaRPr lang="en-US" sz="2000" dirty="0"/>
        </a:p>
      </dgm:t>
    </dgm:pt>
    <dgm:pt modelId="{AC075DD0-9A2A-DD44-BCD2-2BAE8A195B52}" type="parTrans" cxnId="{15D0CD69-AD84-4D46-901B-DDC65EC5E587}">
      <dgm:prSet/>
      <dgm:spPr/>
      <dgm:t>
        <a:bodyPr/>
        <a:lstStyle/>
        <a:p>
          <a:endParaRPr lang="en-US"/>
        </a:p>
      </dgm:t>
    </dgm:pt>
    <dgm:pt modelId="{64AD3E3D-4870-A542-8D2E-26D52B7010D3}" type="sibTrans" cxnId="{15D0CD69-AD84-4D46-901B-DDC65EC5E587}">
      <dgm:prSet/>
      <dgm:spPr/>
      <dgm:t>
        <a:bodyPr/>
        <a:lstStyle/>
        <a:p>
          <a:endParaRPr lang="en-US"/>
        </a:p>
      </dgm:t>
    </dgm:pt>
    <dgm:pt modelId="{DB2C23B8-A2DC-4640-9890-04A23F9E5E25}">
      <dgm:prSet custT="1"/>
      <dgm:spPr/>
      <dgm:t>
        <a:bodyPr/>
        <a:lstStyle/>
        <a:p>
          <a:pPr algn="l" rtl="0"/>
          <a:r>
            <a:rPr lang="en-US" sz="2000" dirty="0" smtClean="0"/>
            <a:t>The independent variable is plotted on the x-axis, and the dependent variable is plotted on the y-axis</a:t>
          </a:r>
          <a:endParaRPr lang="en-US" sz="2000" dirty="0"/>
        </a:p>
      </dgm:t>
    </dgm:pt>
    <dgm:pt modelId="{5D806F14-3FFB-614A-B10C-42BD3565576A}" type="parTrans" cxnId="{788E85CB-ACDA-9540-A17B-CE340C33D506}">
      <dgm:prSet/>
      <dgm:spPr/>
      <dgm:t>
        <a:bodyPr/>
        <a:lstStyle/>
        <a:p>
          <a:endParaRPr lang="en-US"/>
        </a:p>
      </dgm:t>
    </dgm:pt>
    <dgm:pt modelId="{C4CBE09B-FAB8-0740-A712-F01F4FDF764E}" type="sibTrans" cxnId="{788E85CB-ACDA-9540-A17B-CE340C33D506}">
      <dgm:prSet/>
      <dgm:spPr/>
      <dgm:t>
        <a:bodyPr/>
        <a:lstStyle/>
        <a:p>
          <a:endParaRPr lang="en-US"/>
        </a:p>
      </dgm:t>
    </dgm:pt>
    <dgm:pt modelId="{5E22EBBA-E012-9F4F-9938-03BB626DF90B}" type="pres">
      <dgm:prSet presAssocID="{7B60BDBD-FDC6-2C42-896C-CEE97BD96289}" presName="diagram" presStyleCnt="0">
        <dgm:presLayoutVars>
          <dgm:dir/>
          <dgm:resizeHandles val="exact"/>
        </dgm:presLayoutVars>
      </dgm:prSet>
      <dgm:spPr/>
      <dgm:t>
        <a:bodyPr/>
        <a:lstStyle/>
        <a:p>
          <a:endParaRPr lang="en-US"/>
        </a:p>
      </dgm:t>
    </dgm:pt>
    <dgm:pt modelId="{10A9B090-B4A1-AF46-AEC6-D823E0A9A85E}" type="pres">
      <dgm:prSet presAssocID="{81B03C21-C4EB-BC45-B071-867073873BCD}" presName="node" presStyleLbl="node1" presStyleIdx="0" presStyleCnt="3">
        <dgm:presLayoutVars>
          <dgm:bulletEnabled val="1"/>
        </dgm:presLayoutVars>
      </dgm:prSet>
      <dgm:spPr/>
      <dgm:t>
        <a:bodyPr/>
        <a:lstStyle/>
        <a:p>
          <a:endParaRPr lang="en-US"/>
        </a:p>
      </dgm:t>
    </dgm:pt>
    <dgm:pt modelId="{0EB108E7-E16A-7745-8E7C-D4E4FBC2E2FE}" type="pres">
      <dgm:prSet presAssocID="{451A17D4-20D7-DF41-B152-2FAFC75826B0}" presName="sibTrans" presStyleCnt="0"/>
      <dgm:spPr/>
    </dgm:pt>
    <dgm:pt modelId="{F6E0A78A-18CC-D141-A24F-0D5FB7FCDEC4}" type="pres">
      <dgm:prSet presAssocID="{9F88D7C6-4360-6848-913F-763E7A2BFB54}" presName="node" presStyleLbl="node1" presStyleIdx="1" presStyleCnt="3">
        <dgm:presLayoutVars>
          <dgm:bulletEnabled val="1"/>
        </dgm:presLayoutVars>
      </dgm:prSet>
      <dgm:spPr/>
      <dgm:t>
        <a:bodyPr/>
        <a:lstStyle/>
        <a:p>
          <a:endParaRPr lang="en-US"/>
        </a:p>
      </dgm:t>
    </dgm:pt>
    <dgm:pt modelId="{2BAF3683-5FE7-7541-9833-9507AA1580F9}" type="pres">
      <dgm:prSet presAssocID="{2DFA6593-586A-0F42-8AB5-48C66D4147AC}" presName="sibTrans" presStyleCnt="0"/>
      <dgm:spPr/>
    </dgm:pt>
    <dgm:pt modelId="{3D5D5735-0E4D-2B46-A531-3BED628EB6EC}" type="pres">
      <dgm:prSet presAssocID="{07873027-38B9-5845-899C-359CDA124C79}" presName="node" presStyleLbl="node1" presStyleIdx="2" presStyleCnt="3" custScaleX="204535">
        <dgm:presLayoutVars>
          <dgm:bulletEnabled val="1"/>
        </dgm:presLayoutVars>
      </dgm:prSet>
      <dgm:spPr/>
      <dgm:t>
        <a:bodyPr/>
        <a:lstStyle/>
        <a:p>
          <a:endParaRPr lang="en-US"/>
        </a:p>
      </dgm:t>
    </dgm:pt>
  </dgm:ptLst>
  <dgm:cxnLst>
    <dgm:cxn modelId="{FB239566-B7A3-CF47-BA97-1C7FD42963F3}" srcId="{81B03C21-C4EB-BC45-B071-867073873BCD}" destId="{FB542542-3325-5249-9394-331109B772C9}" srcOrd="1" destOrd="0" parTransId="{813026CD-77CA-A643-90B7-EFA91A80E931}" sibTransId="{059DF185-A637-9B4B-BB3C-DB7C66344E6F}"/>
    <dgm:cxn modelId="{FE2178CE-4E1A-AB41-AFEC-FBE7216B0D42}" srcId="{07873027-38B9-5845-899C-359CDA124C79}" destId="{01BC7427-D7EB-4840-A620-DD78CA1C36AB}" srcOrd="0" destOrd="0" parTransId="{DCBCF9A8-69F0-1D45-99E0-D0F266A200A2}" sibTransId="{6046C1D3-AAD8-B04D-B331-775B2A557FCD}"/>
    <dgm:cxn modelId="{F7D0365C-12FE-5F4A-B564-46D76F1050E6}" srcId="{07873027-38B9-5845-899C-359CDA124C79}" destId="{A8A608E3-7D2D-2F49-BDF0-5AFFE2B5FC2B}" srcOrd="1" destOrd="0" parTransId="{A71DB44E-4614-B547-B620-BC005A7218DE}" sibTransId="{47C62B5C-5A8F-2745-8965-91E2E3170F1D}"/>
    <dgm:cxn modelId="{FCFC8B2A-2CFD-D44B-AFEE-CB559B3F6603}" type="presOf" srcId="{9F88D7C6-4360-6848-913F-763E7A2BFB54}" destId="{F6E0A78A-18CC-D141-A24F-0D5FB7FCDEC4}" srcOrd="0" destOrd="0" presId="urn:microsoft.com/office/officeart/2005/8/layout/default"/>
    <dgm:cxn modelId="{640E5BF3-9FFF-EA4E-B70F-16260B5B01DB}" type="presOf" srcId="{07873027-38B9-5845-899C-359CDA124C79}" destId="{3D5D5735-0E4D-2B46-A531-3BED628EB6EC}" srcOrd="0" destOrd="0" presId="urn:microsoft.com/office/officeart/2005/8/layout/default"/>
    <dgm:cxn modelId="{55FF3FB2-08F5-4C4B-BEFF-8C4475304666}" type="presOf" srcId="{81B03C21-C4EB-BC45-B071-867073873BCD}" destId="{10A9B090-B4A1-AF46-AEC6-D823E0A9A85E}" srcOrd="0" destOrd="0" presId="urn:microsoft.com/office/officeart/2005/8/layout/default"/>
    <dgm:cxn modelId="{DA0FCDFC-1043-0A4D-9253-E69609A1C862}" srcId="{7B60BDBD-FDC6-2C42-896C-CEE97BD96289}" destId="{07873027-38B9-5845-899C-359CDA124C79}" srcOrd="2" destOrd="0" parTransId="{71B99F21-18F0-C048-8EFD-709CA2274E26}" sibTransId="{BD162179-09ED-A04D-9B1B-F2727C8A1408}"/>
    <dgm:cxn modelId="{11E4B8F4-ACDE-9544-835D-89FE9D2D3523}" type="presOf" srcId="{A8A608E3-7D2D-2F49-BDF0-5AFFE2B5FC2B}" destId="{3D5D5735-0E4D-2B46-A531-3BED628EB6EC}" srcOrd="0" destOrd="2" presId="urn:microsoft.com/office/officeart/2005/8/layout/default"/>
    <dgm:cxn modelId="{1B00F9A3-B3DE-5849-ACCF-B6CC69C3CAFE}" type="presOf" srcId="{3B38A680-BF67-5542-A6F3-97CFB79FF97D}" destId="{3D5D5735-0E4D-2B46-A531-3BED628EB6EC}" srcOrd="0" destOrd="3" presId="urn:microsoft.com/office/officeart/2005/8/layout/default"/>
    <dgm:cxn modelId="{73737EFB-884B-5246-A1A1-9587E020B9B3}" srcId="{7B60BDBD-FDC6-2C42-896C-CEE97BD96289}" destId="{81B03C21-C4EB-BC45-B071-867073873BCD}" srcOrd="0" destOrd="0" parTransId="{BA210DC2-CEF5-F049-9A12-9AF8FCA6837B}" sibTransId="{451A17D4-20D7-DF41-B152-2FAFC75826B0}"/>
    <dgm:cxn modelId="{15D0CD69-AD84-4D46-901B-DDC65EC5E587}" srcId="{07873027-38B9-5845-899C-359CDA124C79}" destId="{3B38A680-BF67-5542-A6F3-97CFB79FF97D}" srcOrd="2" destOrd="0" parTransId="{AC075DD0-9A2A-DD44-BCD2-2BAE8A195B52}" sibTransId="{64AD3E3D-4870-A542-8D2E-26D52B7010D3}"/>
    <dgm:cxn modelId="{788E85CB-ACDA-9540-A17B-CE340C33D506}" srcId="{07873027-38B9-5845-899C-359CDA124C79}" destId="{DB2C23B8-A2DC-4640-9890-04A23F9E5E25}" srcOrd="3" destOrd="0" parTransId="{5D806F14-3FFB-614A-B10C-42BD3565576A}" sibTransId="{C4CBE09B-FAB8-0740-A712-F01F4FDF764E}"/>
    <dgm:cxn modelId="{48711538-D874-6D43-9113-10A3D7C2EB11}" type="presOf" srcId="{69A0C3CE-921F-A545-B4FC-806E163CCBC7}" destId="{10A9B090-B4A1-AF46-AEC6-D823E0A9A85E}" srcOrd="0" destOrd="1" presId="urn:microsoft.com/office/officeart/2005/8/layout/default"/>
    <dgm:cxn modelId="{7F2F1728-BB5D-2340-8D56-665FCA448BF1}" type="presOf" srcId="{FB542542-3325-5249-9394-331109B772C9}" destId="{10A9B090-B4A1-AF46-AEC6-D823E0A9A85E}" srcOrd="0" destOrd="2" presId="urn:microsoft.com/office/officeart/2005/8/layout/default"/>
    <dgm:cxn modelId="{55510E9A-E11D-ED4F-9C3A-2D5D00E7D236}" srcId="{81B03C21-C4EB-BC45-B071-867073873BCD}" destId="{69A0C3CE-921F-A545-B4FC-806E163CCBC7}" srcOrd="0" destOrd="0" parTransId="{442D08C9-085B-A64F-AAB0-39991E83F42E}" sibTransId="{A90A70B8-CD58-FD45-9D37-B191CAAA254A}"/>
    <dgm:cxn modelId="{E424E10B-CE69-DB47-BDFE-4CA2DB7DC2B8}" srcId="{7B60BDBD-FDC6-2C42-896C-CEE97BD96289}" destId="{9F88D7C6-4360-6848-913F-763E7A2BFB54}" srcOrd="1" destOrd="0" parTransId="{9C8D66E8-A508-0F4A-B4BE-13A2CF17CAEF}" sibTransId="{2DFA6593-586A-0F42-8AB5-48C66D4147AC}"/>
    <dgm:cxn modelId="{9E8EAFDD-4B5D-504F-AD31-8FD051791A08}" type="presOf" srcId="{01BC7427-D7EB-4840-A620-DD78CA1C36AB}" destId="{3D5D5735-0E4D-2B46-A531-3BED628EB6EC}" srcOrd="0" destOrd="1" presId="urn:microsoft.com/office/officeart/2005/8/layout/default"/>
    <dgm:cxn modelId="{FCE7F8CC-5B71-CA4D-8A00-615C8F28CD61}" type="presOf" srcId="{DB2C23B8-A2DC-4640-9890-04A23F9E5E25}" destId="{3D5D5735-0E4D-2B46-A531-3BED628EB6EC}" srcOrd="0" destOrd="4" presId="urn:microsoft.com/office/officeart/2005/8/layout/default"/>
    <dgm:cxn modelId="{4E1489D1-31F3-DB48-AE99-0989133C54EA}" type="presOf" srcId="{7B60BDBD-FDC6-2C42-896C-CEE97BD96289}" destId="{5E22EBBA-E012-9F4F-9938-03BB626DF90B}" srcOrd="0" destOrd="0" presId="urn:microsoft.com/office/officeart/2005/8/layout/default"/>
    <dgm:cxn modelId="{747DA7A8-9E07-B241-AEBC-4088CA051AC2}" type="presParOf" srcId="{5E22EBBA-E012-9F4F-9938-03BB626DF90B}" destId="{10A9B090-B4A1-AF46-AEC6-D823E0A9A85E}" srcOrd="0" destOrd="0" presId="urn:microsoft.com/office/officeart/2005/8/layout/default"/>
    <dgm:cxn modelId="{9C325E6D-9C7F-6C45-AF0E-F4B0D45EECB0}" type="presParOf" srcId="{5E22EBBA-E012-9F4F-9938-03BB626DF90B}" destId="{0EB108E7-E16A-7745-8E7C-D4E4FBC2E2FE}" srcOrd="1" destOrd="0" presId="urn:microsoft.com/office/officeart/2005/8/layout/default"/>
    <dgm:cxn modelId="{7C635D8B-2AB9-0F4B-A9DC-B65839954D28}" type="presParOf" srcId="{5E22EBBA-E012-9F4F-9938-03BB626DF90B}" destId="{F6E0A78A-18CC-D141-A24F-0D5FB7FCDEC4}" srcOrd="2" destOrd="0" presId="urn:microsoft.com/office/officeart/2005/8/layout/default"/>
    <dgm:cxn modelId="{C9391083-2D21-A74A-B6FC-A85DA7BF1877}" type="presParOf" srcId="{5E22EBBA-E012-9F4F-9938-03BB626DF90B}" destId="{2BAF3683-5FE7-7541-9833-9507AA1580F9}" srcOrd="3" destOrd="0" presId="urn:microsoft.com/office/officeart/2005/8/layout/default"/>
    <dgm:cxn modelId="{B3447ED6-36F3-5D41-98A7-08B2B3A91638}" type="presParOf" srcId="{5E22EBBA-E012-9F4F-9938-03BB626DF90B}" destId="{3D5D5735-0E4D-2B46-A531-3BED628EB6E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C13FA1-1491-2B42-8D5D-E684379413C4}"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133F1F0F-886C-7F46-8B9F-3A5FB53A8CEA}">
      <dgm:prSet/>
      <dgm:spPr/>
      <dgm:t>
        <a:bodyPr/>
        <a:lstStyle/>
        <a:p>
          <a:pPr rtl="0"/>
          <a:r>
            <a:rPr lang="en-US" dirty="0" smtClean="0"/>
            <a:t>1</a:t>
          </a:r>
          <a:endParaRPr lang="en-US" dirty="0"/>
        </a:p>
      </dgm:t>
    </dgm:pt>
    <dgm:pt modelId="{33BEE89D-6B2E-0A43-935D-9208C4293B3B}" type="parTrans" cxnId="{FE9AE963-D4BC-A442-8AC3-8393CE08FBE2}">
      <dgm:prSet/>
      <dgm:spPr/>
      <dgm:t>
        <a:bodyPr/>
        <a:lstStyle/>
        <a:p>
          <a:endParaRPr lang="en-US"/>
        </a:p>
      </dgm:t>
    </dgm:pt>
    <dgm:pt modelId="{A48F4B2F-123F-9E4E-B588-B7A2BBC4126D}" type="sibTrans" cxnId="{FE9AE963-D4BC-A442-8AC3-8393CE08FBE2}">
      <dgm:prSet/>
      <dgm:spPr/>
      <dgm:t>
        <a:bodyPr/>
        <a:lstStyle/>
        <a:p>
          <a:endParaRPr lang="en-US"/>
        </a:p>
      </dgm:t>
    </dgm:pt>
    <dgm:pt modelId="{9111273E-5ABE-9B48-A01C-5815B45D2FDB}">
      <dgm:prSet/>
      <dgm:spPr/>
      <dgm:t>
        <a:bodyPr/>
        <a:lstStyle/>
        <a:p>
          <a:pPr rtl="0"/>
          <a:r>
            <a:rPr lang="en-US" dirty="0" smtClean="0"/>
            <a:t>2</a:t>
          </a:r>
          <a:endParaRPr lang="en-US" dirty="0"/>
        </a:p>
      </dgm:t>
    </dgm:pt>
    <dgm:pt modelId="{40C0E5DC-C5D9-E243-A62E-A6CE474F9610}" type="parTrans" cxnId="{24CA8908-6EA0-794C-A3AD-128DBC7E019F}">
      <dgm:prSet/>
      <dgm:spPr/>
      <dgm:t>
        <a:bodyPr/>
        <a:lstStyle/>
        <a:p>
          <a:endParaRPr lang="en-US"/>
        </a:p>
      </dgm:t>
    </dgm:pt>
    <dgm:pt modelId="{4B3CE445-466B-EF4C-AA17-42F6467129A3}" type="sibTrans" cxnId="{24CA8908-6EA0-794C-A3AD-128DBC7E019F}">
      <dgm:prSet/>
      <dgm:spPr/>
      <dgm:t>
        <a:bodyPr/>
        <a:lstStyle/>
        <a:p>
          <a:endParaRPr lang="en-US"/>
        </a:p>
      </dgm:t>
    </dgm:pt>
    <dgm:pt modelId="{EADCAF13-2966-9F4C-B4FC-2EA8F86F45BC}">
      <dgm:prSet/>
      <dgm:spPr/>
      <dgm:t>
        <a:bodyPr/>
        <a:lstStyle/>
        <a:p>
          <a:pPr rtl="0"/>
          <a:r>
            <a:rPr lang="en-US" dirty="0" smtClean="0"/>
            <a:t>3</a:t>
          </a:r>
          <a:endParaRPr lang="en-US" dirty="0"/>
        </a:p>
      </dgm:t>
    </dgm:pt>
    <dgm:pt modelId="{4748EB80-0C3A-1944-BA8B-3E8E2D90DEBF}" type="parTrans" cxnId="{91DEB486-6EDF-5C45-BD12-59D830D3C903}">
      <dgm:prSet/>
      <dgm:spPr/>
      <dgm:t>
        <a:bodyPr/>
        <a:lstStyle/>
        <a:p>
          <a:endParaRPr lang="en-US"/>
        </a:p>
      </dgm:t>
    </dgm:pt>
    <dgm:pt modelId="{566BE938-552B-1A41-9BEC-A38D72C15888}" type="sibTrans" cxnId="{91DEB486-6EDF-5C45-BD12-59D830D3C903}">
      <dgm:prSet/>
      <dgm:spPr/>
      <dgm:t>
        <a:bodyPr/>
        <a:lstStyle/>
        <a:p>
          <a:endParaRPr lang="en-US"/>
        </a:p>
      </dgm:t>
    </dgm:pt>
    <dgm:pt modelId="{BFCF686F-D163-9041-88E2-9613BE80D97A}">
      <dgm:prSet/>
      <dgm:spPr/>
      <dgm:t>
        <a:bodyPr/>
        <a:lstStyle/>
        <a:p>
          <a:pPr rtl="0"/>
          <a:r>
            <a:rPr lang="en-US" dirty="0" smtClean="0"/>
            <a:t>4</a:t>
          </a:r>
          <a:endParaRPr lang="en-US" dirty="0"/>
        </a:p>
      </dgm:t>
    </dgm:pt>
    <dgm:pt modelId="{3AA6A5F5-42B6-A444-93E6-1A2EA6E534F4}" type="parTrans" cxnId="{318974ED-B85D-1F47-A412-7F4D6102F7EB}">
      <dgm:prSet/>
      <dgm:spPr/>
      <dgm:t>
        <a:bodyPr/>
        <a:lstStyle/>
        <a:p>
          <a:endParaRPr lang="en-US"/>
        </a:p>
      </dgm:t>
    </dgm:pt>
    <dgm:pt modelId="{983CDACC-95AF-5242-B78E-E163B71DA3CC}" type="sibTrans" cxnId="{318974ED-B85D-1F47-A412-7F4D6102F7EB}">
      <dgm:prSet/>
      <dgm:spPr/>
      <dgm:t>
        <a:bodyPr/>
        <a:lstStyle/>
        <a:p>
          <a:endParaRPr lang="en-US"/>
        </a:p>
      </dgm:t>
    </dgm:pt>
    <dgm:pt modelId="{A45D96C6-8CC0-B346-BA4C-347E33BBB377}">
      <dgm:prSet/>
      <dgm:spPr/>
      <dgm:t>
        <a:bodyPr/>
        <a:lstStyle/>
        <a:p>
          <a:pPr rtl="0"/>
          <a:r>
            <a:rPr lang="en-US" dirty="0" smtClean="0"/>
            <a:t>5</a:t>
          </a:r>
          <a:endParaRPr lang="en-US" dirty="0"/>
        </a:p>
      </dgm:t>
    </dgm:pt>
    <dgm:pt modelId="{42BA0CAC-6E50-D94C-BF94-7B4B2381F3FF}" type="parTrans" cxnId="{AE8A69BD-C50C-674A-B8EB-FD98B832FCC5}">
      <dgm:prSet/>
      <dgm:spPr/>
      <dgm:t>
        <a:bodyPr/>
        <a:lstStyle/>
        <a:p>
          <a:endParaRPr lang="en-US"/>
        </a:p>
      </dgm:t>
    </dgm:pt>
    <dgm:pt modelId="{1C08698C-B88D-4148-BF8C-FE1E3CEA3F9E}" type="sibTrans" cxnId="{AE8A69BD-C50C-674A-B8EB-FD98B832FCC5}">
      <dgm:prSet/>
      <dgm:spPr/>
      <dgm:t>
        <a:bodyPr/>
        <a:lstStyle/>
        <a:p>
          <a:endParaRPr lang="en-US"/>
        </a:p>
      </dgm:t>
    </dgm:pt>
    <dgm:pt modelId="{0741BE48-9BFD-994B-99F6-B54C7E55E10F}">
      <dgm:prSet/>
      <dgm:spPr/>
      <dgm:t>
        <a:bodyPr/>
        <a:lstStyle/>
        <a:p>
          <a:pPr rtl="0"/>
          <a:r>
            <a:rPr lang="en-US" dirty="0" smtClean="0">
              <a:solidFill>
                <a:schemeClr val="tx2"/>
              </a:solidFill>
            </a:rPr>
            <a:t>Select the data to chart (first column includes data for the x-axis; second column includes data for y-axis)</a:t>
          </a:r>
          <a:endParaRPr lang="en-US" dirty="0">
            <a:solidFill>
              <a:schemeClr val="tx2"/>
            </a:solidFill>
          </a:endParaRPr>
        </a:p>
      </dgm:t>
    </dgm:pt>
    <dgm:pt modelId="{1CC2BEFF-20DA-E74D-A4DC-CBC0B7B885BD}" type="parTrans" cxnId="{DCDD62D6-442F-C844-9DFB-922672359A26}">
      <dgm:prSet/>
      <dgm:spPr/>
      <dgm:t>
        <a:bodyPr/>
        <a:lstStyle/>
        <a:p>
          <a:endParaRPr lang="en-US"/>
        </a:p>
      </dgm:t>
    </dgm:pt>
    <dgm:pt modelId="{3E03F0F7-5917-054E-AFDD-8AC96928AF0C}" type="sibTrans" cxnId="{DCDD62D6-442F-C844-9DFB-922672359A26}">
      <dgm:prSet/>
      <dgm:spPr/>
      <dgm:t>
        <a:bodyPr/>
        <a:lstStyle/>
        <a:p>
          <a:endParaRPr lang="en-US"/>
        </a:p>
      </dgm:t>
    </dgm:pt>
    <dgm:pt modelId="{8F02D056-3B6C-DF43-9B0D-4672955572C4}">
      <dgm:prSet/>
      <dgm:spPr/>
      <dgm:t>
        <a:bodyPr/>
        <a:lstStyle/>
        <a:p>
          <a:pPr rtl="0"/>
          <a:r>
            <a:rPr lang="en-US" dirty="0" smtClean="0">
              <a:solidFill>
                <a:srgbClr val="1F497D"/>
              </a:solidFill>
            </a:rPr>
            <a:t>Highlight the data</a:t>
          </a:r>
          <a:endParaRPr lang="en-US" dirty="0">
            <a:solidFill>
              <a:srgbClr val="1F497D"/>
            </a:solidFill>
          </a:endParaRPr>
        </a:p>
      </dgm:t>
    </dgm:pt>
    <dgm:pt modelId="{12A80695-E1CD-A345-BC3E-35FF006B1F5E}" type="parTrans" cxnId="{0787E61B-6868-9543-B5AB-F57B5F2A2BCE}">
      <dgm:prSet/>
      <dgm:spPr/>
      <dgm:t>
        <a:bodyPr/>
        <a:lstStyle/>
        <a:p>
          <a:endParaRPr lang="en-US"/>
        </a:p>
      </dgm:t>
    </dgm:pt>
    <dgm:pt modelId="{33842044-2F85-D743-83C0-6B61638469D1}" type="sibTrans" cxnId="{0787E61B-6868-9543-B5AB-F57B5F2A2BCE}">
      <dgm:prSet/>
      <dgm:spPr/>
      <dgm:t>
        <a:bodyPr/>
        <a:lstStyle/>
        <a:p>
          <a:endParaRPr lang="en-US"/>
        </a:p>
      </dgm:t>
    </dgm:pt>
    <dgm:pt modelId="{8B0E1B99-C733-9D40-81CD-8F324D311318}">
      <dgm:prSet/>
      <dgm:spPr/>
      <dgm:t>
        <a:bodyPr/>
        <a:lstStyle/>
        <a:p>
          <a:pPr rtl="0"/>
          <a:r>
            <a:rPr lang="en-US" dirty="0" smtClean="0">
              <a:solidFill>
                <a:srgbClr val="1F497D"/>
              </a:solidFill>
            </a:rPr>
            <a:t>Select the type of chart, e.g., column, bar, line, pie, area, scatter, other</a:t>
          </a:r>
          <a:endParaRPr lang="en-US" dirty="0">
            <a:solidFill>
              <a:srgbClr val="1F497D"/>
            </a:solidFill>
          </a:endParaRPr>
        </a:p>
      </dgm:t>
    </dgm:pt>
    <dgm:pt modelId="{E24AA6A8-EE01-6942-91FD-0870178A77D8}" type="parTrans" cxnId="{DA39370F-9943-C74C-B891-61E1F909229C}">
      <dgm:prSet/>
      <dgm:spPr/>
      <dgm:t>
        <a:bodyPr/>
        <a:lstStyle/>
        <a:p>
          <a:endParaRPr lang="en-US"/>
        </a:p>
      </dgm:t>
    </dgm:pt>
    <dgm:pt modelId="{D8F69547-75A8-BA4A-A89B-6AD10367EB46}" type="sibTrans" cxnId="{DA39370F-9943-C74C-B891-61E1F909229C}">
      <dgm:prSet/>
      <dgm:spPr/>
      <dgm:t>
        <a:bodyPr/>
        <a:lstStyle/>
        <a:p>
          <a:endParaRPr lang="en-US"/>
        </a:p>
      </dgm:t>
    </dgm:pt>
    <dgm:pt modelId="{8F1D788D-B762-5F4B-94E4-0B917032383E}">
      <dgm:prSet/>
      <dgm:spPr/>
      <dgm:t>
        <a:bodyPr/>
        <a:lstStyle/>
        <a:p>
          <a:pPr rtl="0"/>
          <a:r>
            <a:rPr lang="en-US" dirty="0" smtClean="0">
              <a:solidFill>
                <a:srgbClr val="1F497D"/>
              </a:solidFill>
            </a:rPr>
            <a:t>Insert the chart type, e.g., 2-D column, 3-D column, cylinder, cone, pyramid, other</a:t>
          </a:r>
          <a:endParaRPr lang="en-US" dirty="0">
            <a:solidFill>
              <a:srgbClr val="1F497D"/>
            </a:solidFill>
          </a:endParaRPr>
        </a:p>
      </dgm:t>
    </dgm:pt>
    <dgm:pt modelId="{C88833E1-D02D-C04E-974C-E1CA96CDCC97}" type="parTrans" cxnId="{36906A2A-1426-1544-B5B8-3D0341001E1F}">
      <dgm:prSet/>
      <dgm:spPr/>
      <dgm:t>
        <a:bodyPr/>
        <a:lstStyle/>
        <a:p>
          <a:endParaRPr lang="en-US"/>
        </a:p>
      </dgm:t>
    </dgm:pt>
    <dgm:pt modelId="{6A95050E-9846-A144-B691-766E5317C75D}" type="sibTrans" cxnId="{36906A2A-1426-1544-B5B8-3D0341001E1F}">
      <dgm:prSet/>
      <dgm:spPr/>
      <dgm:t>
        <a:bodyPr/>
        <a:lstStyle/>
        <a:p>
          <a:endParaRPr lang="en-US"/>
        </a:p>
      </dgm:t>
    </dgm:pt>
    <dgm:pt modelId="{CE0A55CE-336B-9E4D-858E-23D81E974266}">
      <dgm:prSet/>
      <dgm:spPr/>
      <dgm:t>
        <a:bodyPr/>
        <a:lstStyle/>
        <a:p>
          <a:pPr rtl="0"/>
          <a:r>
            <a:rPr lang="en-US" dirty="0" smtClean="0">
              <a:solidFill>
                <a:srgbClr val="1F497D"/>
              </a:solidFill>
            </a:rPr>
            <a:t>Select the chart and modify the chart layout, as desired</a:t>
          </a:r>
          <a:endParaRPr lang="en-US" dirty="0">
            <a:solidFill>
              <a:srgbClr val="1F497D"/>
            </a:solidFill>
          </a:endParaRPr>
        </a:p>
      </dgm:t>
    </dgm:pt>
    <dgm:pt modelId="{0145A3B8-85D6-8C49-B99E-3419917EB676}" type="parTrans" cxnId="{713A022C-F757-9841-B47F-825D899AC970}">
      <dgm:prSet/>
      <dgm:spPr/>
      <dgm:t>
        <a:bodyPr/>
        <a:lstStyle/>
        <a:p>
          <a:endParaRPr lang="en-US"/>
        </a:p>
      </dgm:t>
    </dgm:pt>
    <dgm:pt modelId="{66FED1D2-1CB9-8347-9773-B08B23F33A3F}" type="sibTrans" cxnId="{713A022C-F757-9841-B47F-825D899AC970}">
      <dgm:prSet/>
      <dgm:spPr/>
      <dgm:t>
        <a:bodyPr/>
        <a:lstStyle/>
        <a:p>
          <a:endParaRPr lang="en-US"/>
        </a:p>
      </dgm:t>
    </dgm:pt>
    <dgm:pt modelId="{EB1669F6-7B28-6B42-A07C-B1829914066E}" type="pres">
      <dgm:prSet presAssocID="{A3C13FA1-1491-2B42-8D5D-E684379413C4}" presName="linearFlow" presStyleCnt="0">
        <dgm:presLayoutVars>
          <dgm:dir/>
          <dgm:animLvl val="lvl"/>
          <dgm:resizeHandles val="exact"/>
        </dgm:presLayoutVars>
      </dgm:prSet>
      <dgm:spPr/>
      <dgm:t>
        <a:bodyPr/>
        <a:lstStyle/>
        <a:p>
          <a:endParaRPr lang="en-US"/>
        </a:p>
      </dgm:t>
    </dgm:pt>
    <dgm:pt modelId="{280006AC-192A-5E49-A92B-1A39E8677268}" type="pres">
      <dgm:prSet presAssocID="{133F1F0F-886C-7F46-8B9F-3A5FB53A8CEA}" presName="composite" presStyleCnt="0"/>
      <dgm:spPr/>
    </dgm:pt>
    <dgm:pt modelId="{7ACF8D33-FB9A-FD4F-87E3-361C5E60EC77}" type="pres">
      <dgm:prSet presAssocID="{133F1F0F-886C-7F46-8B9F-3A5FB53A8CEA}" presName="parentText" presStyleLbl="alignNode1" presStyleIdx="0" presStyleCnt="5">
        <dgm:presLayoutVars>
          <dgm:chMax val="1"/>
          <dgm:bulletEnabled val="1"/>
        </dgm:presLayoutVars>
      </dgm:prSet>
      <dgm:spPr/>
      <dgm:t>
        <a:bodyPr/>
        <a:lstStyle/>
        <a:p>
          <a:endParaRPr lang="en-US"/>
        </a:p>
      </dgm:t>
    </dgm:pt>
    <dgm:pt modelId="{312D5182-95FE-794D-9549-2E0F738BC88D}" type="pres">
      <dgm:prSet presAssocID="{133F1F0F-886C-7F46-8B9F-3A5FB53A8CEA}" presName="descendantText" presStyleLbl="alignAcc1" presStyleIdx="0" presStyleCnt="5">
        <dgm:presLayoutVars>
          <dgm:bulletEnabled val="1"/>
        </dgm:presLayoutVars>
      </dgm:prSet>
      <dgm:spPr/>
      <dgm:t>
        <a:bodyPr/>
        <a:lstStyle/>
        <a:p>
          <a:endParaRPr lang="en-US"/>
        </a:p>
      </dgm:t>
    </dgm:pt>
    <dgm:pt modelId="{D2824C0B-E856-6B46-83B4-F03C0D7EA2DF}" type="pres">
      <dgm:prSet presAssocID="{A48F4B2F-123F-9E4E-B588-B7A2BBC4126D}" presName="sp" presStyleCnt="0"/>
      <dgm:spPr/>
    </dgm:pt>
    <dgm:pt modelId="{707AA57E-2406-164B-9C17-62733E7986D7}" type="pres">
      <dgm:prSet presAssocID="{9111273E-5ABE-9B48-A01C-5815B45D2FDB}" presName="composite" presStyleCnt="0"/>
      <dgm:spPr/>
    </dgm:pt>
    <dgm:pt modelId="{9A096634-6806-6241-89E2-CBE1FEB6B345}" type="pres">
      <dgm:prSet presAssocID="{9111273E-5ABE-9B48-A01C-5815B45D2FDB}" presName="parentText" presStyleLbl="alignNode1" presStyleIdx="1" presStyleCnt="5">
        <dgm:presLayoutVars>
          <dgm:chMax val="1"/>
          <dgm:bulletEnabled val="1"/>
        </dgm:presLayoutVars>
      </dgm:prSet>
      <dgm:spPr/>
      <dgm:t>
        <a:bodyPr/>
        <a:lstStyle/>
        <a:p>
          <a:endParaRPr lang="en-US"/>
        </a:p>
      </dgm:t>
    </dgm:pt>
    <dgm:pt modelId="{9DBBAC88-B981-4E4F-AEC5-284CB1F67D51}" type="pres">
      <dgm:prSet presAssocID="{9111273E-5ABE-9B48-A01C-5815B45D2FDB}" presName="descendantText" presStyleLbl="alignAcc1" presStyleIdx="1" presStyleCnt="5">
        <dgm:presLayoutVars>
          <dgm:bulletEnabled val="1"/>
        </dgm:presLayoutVars>
      </dgm:prSet>
      <dgm:spPr/>
      <dgm:t>
        <a:bodyPr/>
        <a:lstStyle/>
        <a:p>
          <a:endParaRPr lang="en-US"/>
        </a:p>
      </dgm:t>
    </dgm:pt>
    <dgm:pt modelId="{A57ED5A8-D379-D247-9D13-D3823069483F}" type="pres">
      <dgm:prSet presAssocID="{4B3CE445-466B-EF4C-AA17-42F6467129A3}" presName="sp" presStyleCnt="0"/>
      <dgm:spPr/>
    </dgm:pt>
    <dgm:pt modelId="{13408AFA-902C-544C-B892-FE8618431B45}" type="pres">
      <dgm:prSet presAssocID="{EADCAF13-2966-9F4C-B4FC-2EA8F86F45BC}" presName="composite" presStyleCnt="0"/>
      <dgm:spPr/>
    </dgm:pt>
    <dgm:pt modelId="{E956B599-9F40-0443-9076-968AD3F09CDE}" type="pres">
      <dgm:prSet presAssocID="{EADCAF13-2966-9F4C-B4FC-2EA8F86F45BC}" presName="parentText" presStyleLbl="alignNode1" presStyleIdx="2" presStyleCnt="5">
        <dgm:presLayoutVars>
          <dgm:chMax val="1"/>
          <dgm:bulletEnabled val="1"/>
        </dgm:presLayoutVars>
      </dgm:prSet>
      <dgm:spPr/>
      <dgm:t>
        <a:bodyPr/>
        <a:lstStyle/>
        <a:p>
          <a:endParaRPr lang="en-US"/>
        </a:p>
      </dgm:t>
    </dgm:pt>
    <dgm:pt modelId="{32172C2A-92D9-D34A-A52A-3FD2388AA0BB}" type="pres">
      <dgm:prSet presAssocID="{EADCAF13-2966-9F4C-B4FC-2EA8F86F45BC}" presName="descendantText" presStyleLbl="alignAcc1" presStyleIdx="2" presStyleCnt="5">
        <dgm:presLayoutVars>
          <dgm:bulletEnabled val="1"/>
        </dgm:presLayoutVars>
      </dgm:prSet>
      <dgm:spPr/>
      <dgm:t>
        <a:bodyPr/>
        <a:lstStyle/>
        <a:p>
          <a:endParaRPr lang="en-US"/>
        </a:p>
      </dgm:t>
    </dgm:pt>
    <dgm:pt modelId="{CFE1462C-2D8C-FC48-81AB-7E46F7C50F07}" type="pres">
      <dgm:prSet presAssocID="{566BE938-552B-1A41-9BEC-A38D72C15888}" presName="sp" presStyleCnt="0"/>
      <dgm:spPr/>
    </dgm:pt>
    <dgm:pt modelId="{F90B3FF6-EE92-9C41-AEBE-0F479BA15B0C}" type="pres">
      <dgm:prSet presAssocID="{BFCF686F-D163-9041-88E2-9613BE80D97A}" presName="composite" presStyleCnt="0"/>
      <dgm:spPr/>
    </dgm:pt>
    <dgm:pt modelId="{1C02AAEE-8BF7-664D-8581-D7E272C91CA8}" type="pres">
      <dgm:prSet presAssocID="{BFCF686F-D163-9041-88E2-9613BE80D97A}" presName="parentText" presStyleLbl="alignNode1" presStyleIdx="3" presStyleCnt="5">
        <dgm:presLayoutVars>
          <dgm:chMax val="1"/>
          <dgm:bulletEnabled val="1"/>
        </dgm:presLayoutVars>
      </dgm:prSet>
      <dgm:spPr/>
      <dgm:t>
        <a:bodyPr/>
        <a:lstStyle/>
        <a:p>
          <a:endParaRPr lang="en-US"/>
        </a:p>
      </dgm:t>
    </dgm:pt>
    <dgm:pt modelId="{59A24B22-F41C-A145-A0BE-04A377FC168B}" type="pres">
      <dgm:prSet presAssocID="{BFCF686F-D163-9041-88E2-9613BE80D97A}" presName="descendantText" presStyleLbl="alignAcc1" presStyleIdx="3" presStyleCnt="5">
        <dgm:presLayoutVars>
          <dgm:bulletEnabled val="1"/>
        </dgm:presLayoutVars>
      </dgm:prSet>
      <dgm:spPr/>
      <dgm:t>
        <a:bodyPr/>
        <a:lstStyle/>
        <a:p>
          <a:endParaRPr lang="en-US"/>
        </a:p>
      </dgm:t>
    </dgm:pt>
    <dgm:pt modelId="{08BDEEF2-3AEE-2143-A0A7-FDC8FF304B35}" type="pres">
      <dgm:prSet presAssocID="{983CDACC-95AF-5242-B78E-E163B71DA3CC}" presName="sp" presStyleCnt="0"/>
      <dgm:spPr/>
    </dgm:pt>
    <dgm:pt modelId="{2E43C6F9-8F84-C246-B0B3-DFCF60FB4B45}" type="pres">
      <dgm:prSet presAssocID="{A45D96C6-8CC0-B346-BA4C-347E33BBB377}" presName="composite" presStyleCnt="0"/>
      <dgm:spPr/>
    </dgm:pt>
    <dgm:pt modelId="{1D8F15A5-E4BA-6C43-AD7E-0F50B6B460F4}" type="pres">
      <dgm:prSet presAssocID="{A45D96C6-8CC0-B346-BA4C-347E33BBB377}" presName="parentText" presStyleLbl="alignNode1" presStyleIdx="4" presStyleCnt="5">
        <dgm:presLayoutVars>
          <dgm:chMax val="1"/>
          <dgm:bulletEnabled val="1"/>
        </dgm:presLayoutVars>
      </dgm:prSet>
      <dgm:spPr/>
      <dgm:t>
        <a:bodyPr/>
        <a:lstStyle/>
        <a:p>
          <a:endParaRPr lang="en-US"/>
        </a:p>
      </dgm:t>
    </dgm:pt>
    <dgm:pt modelId="{0523B553-2A70-B146-BA03-A1D5C1E6855F}" type="pres">
      <dgm:prSet presAssocID="{A45D96C6-8CC0-B346-BA4C-347E33BBB377}" presName="descendantText" presStyleLbl="alignAcc1" presStyleIdx="4" presStyleCnt="5">
        <dgm:presLayoutVars>
          <dgm:bulletEnabled val="1"/>
        </dgm:presLayoutVars>
      </dgm:prSet>
      <dgm:spPr/>
      <dgm:t>
        <a:bodyPr/>
        <a:lstStyle/>
        <a:p>
          <a:endParaRPr lang="en-US"/>
        </a:p>
      </dgm:t>
    </dgm:pt>
  </dgm:ptLst>
  <dgm:cxnLst>
    <dgm:cxn modelId="{8B585DAE-411E-0144-A76E-D18548385F38}" type="presOf" srcId="{9111273E-5ABE-9B48-A01C-5815B45D2FDB}" destId="{9A096634-6806-6241-89E2-CBE1FEB6B345}" srcOrd="0" destOrd="0" presId="urn:microsoft.com/office/officeart/2005/8/layout/chevron2"/>
    <dgm:cxn modelId="{DCDD62D6-442F-C844-9DFB-922672359A26}" srcId="{133F1F0F-886C-7F46-8B9F-3A5FB53A8CEA}" destId="{0741BE48-9BFD-994B-99F6-B54C7E55E10F}" srcOrd="0" destOrd="0" parTransId="{1CC2BEFF-20DA-E74D-A4DC-CBC0B7B885BD}" sibTransId="{3E03F0F7-5917-054E-AFDD-8AC96928AF0C}"/>
    <dgm:cxn modelId="{AAE823CD-3159-6E45-A141-6EF353FA6D10}" type="presOf" srcId="{0741BE48-9BFD-994B-99F6-B54C7E55E10F}" destId="{312D5182-95FE-794D-9549-2E0F738BC88D}" srcOrd="0" destOrd="0" presId="urn:microsoft.com/office/officeart/2005/8/layout/chevron2"/>
    <dgm:cxn modelId="{36FEF3FB-991A-5E40-8AB5-D050A8E78B75}" type="presOf" srcId="{A45D96C6-8CC0-B346-BA4C-347E33BBB377}" destId="{1D8F15A5-E4BA-6C43-AD7E-0F50B6B460F4}" srcOrd="0" destOrd="0" presId="urn:microsoft.com/office/officeart/2005/8/layout/chevron2"/>
    <dgm:cxn modelId="{0787E61B-6868-9543-B5AB-F57B5F2A2BCE}" srcId="{9111273E-5ABE-9B48-A01C-5815B45D2FDB}" destId="{8F02D056-3B6C-DF43-9B0D-4672955572C4}" srcOrd="0" destOrd="0" parTransId="{12A80695-E1CD-A345-BC3E-35FF006B1F5E}" sibTransId="{33842044-2F85-D743-83C0-6B61638469D1}"/>
    <dgm:cxn modelId="{AC8C076F-428A-C444-95AB-6280C75867DC}" type="presOf" srcId="{133F1F0F-886C-7F46-8B9F-3A5FB53A8CEA}" destId="{7ACF8D33-FB9A-FD4F-87E3-361C5E60EC77}" srcOrd="0" destOrd="0" presId="urn:microsoft.com/office/officeart/2005/8/layout/chevron2"/>
    <dgm:cxn modelId="{713A022C-F757-9841-B47F-825D899AC970}" srcId="{A45D96C6-8CC0-B346-BA4C-347E33BBB377}" destId="{CE0A55CE-336B-9E4D-858E-23D81E974266}" srcOrd="0" destOrd="0" parTransId="{0145A3B8-85D6-8C49-B99E-3419917EB676}" sibTransId="{66FED1D2-1CB9-8347-9773-B08B23F33A3F}"/>
    <dgm:cxn modelId="{EC045A83-2E94-8443-9879-BC0C59958093}" type="presOf" srcId="{8B0E1B99-C733-9D40-81CD-8F324D311318}" destId="{32172C2A-92D9-D34A-A52A-3FD2388AA0BB}" srcOrd="0" destOrd="0" presId="urn:microsoft.com/office/officeart/2005/8/layout/chevron2"/>
    <dgm:cxn modelId="{1F8BF820-34F5-6F42-AB2F-929046993B48}" type="presOf" srcId="{8F02D056-3B6C-DF43-9B0D-4672955572C4}" destId="{9DBBAC88-B981-4E4F-AEC5-284CB1F67D51}" srcOrd="0" destOrd="0" presId="urn:microsoft.com/office/officeart/2005/8/layout/chevron2"/>
    <dgm:cxn modelId="{36906A2A-1426-1544-B5B8-3D0341001E1F}" srcId="{BFCF686F-D163-9041-88E2-9613BE80D97A}" destId="{8F1D788D-B762-5F4B-94E4-0B917032383E}" srcOrd="0" destOrd="0" parTransId="{C88833E1-D02D-C04E-974C-E1CA96CDCC97}" sibTransId="{6A95050E-9846-A144-B691-766E5317C75D}"/>
    <dgm:cxn modelId="{4E073D86-4CA3-604F-A4DF-B10F46225C87}" type="presOf" srcId="{A3C13FA1-1491-2B42-8D5D-E684379413C4}" destId="{EB1669F6-7B28-6B42-A07C-B1829914066E}" srcOrd="0" destOrd="0" presId="urn:microsoft.com/office/officeart/2005/8/layout/chevron2"/>
    <dgm:cxn modelId="{91DEB486-6EDF-5C45-BD12-59D830D3C903}" srcId="{A3C13FA1-1491-2B42-8D5D-E684379413C4}" destId="{EADCAF13-2966-9F4C-B4FC-2EA8F86F45BC}" srcOrd="2" destOrd="0" parTransId="{4748EB80-0C3A-1944-BA8B-3E8E2D90DEBF}" sibTransId="{566BE938-552B-1A41-9BEC-A38D72C15888}"/>
    <dgm:cxn modelId="{FE9AE963-D4BC-A442-8AC3-8393CE08FBE2}" srcId="{A3C13FA1-1491-2B42-8D5D-E684379413C4}" destId="{133F1F0F-886C-7F46-8B9F-3A5FB53A8CEA}" srcOrd="0" destOrd="0" parTransId="{33BEE89D-6B2E-0A43-935D-9208C4293B3B}" sibTransId="{A48F4B2F-123F-9E4E-B588-B7A2BBC4126D}"/>
    <dgm:cxn modelId="{DA39370F-9943-C74C-B891-61E1F909229C}" srcId="{EADCAF13-2966-9F4C-B4FC-2EA8F86F45BC}" destId="{8B0E1B99-C733-9D40-81CD-8F324D311318}" srcOrd="0" destOrd="0" parTransId="{E24AA6A8-EE01-6942-91FD-0870178A77D8}" sibTransId="{D8F69547-75A8-BA4A-A89B-6AD10367EB46}"/>
    <dgm:cxn modelId="{8826372B-C237-174D-AB9C-F7B34F6B8D43}" type="presOf" srcId="{EADCAF13-2966-9F4C-B4FC-2EA8F86F45BC}" destId="{E956B599-9F40-0443-9076-968AD3F09CDE}" srcOrd="0" destOrd="0" presId="urn:microsoft.com/office/officeart/2005/8/layout/chevron2"/>
    <dgm:cxn modelId="{69470D0B-55EC-F14A-A46A-563588792FB7}" type="presOf" srcId="{BFCF686F-D163-9041-88E2-9613BE80D97A}" destId="{1C02AAEE-8BF7-664D-8581-D7E272C91CA8}" srcOrd="0" destOrd="0" presId="urn:microsoft.com/office/officeart/2005/8/layout/chevron2"/>
    <dgm:cxn modelId="{318974ED-B85D-1F47-A412-7F4D6102F7EB}" srcId="{A3C13FA1-1491-2B42-8D5D-E684379413C4}" destId="{BFCF686F-D163-9041-88E2-9613BE80D97A}" srcOrd="3" destOrd="0" parTransId="{3AA6A5F5-42B6-A444-93E6-1A2EA6E534F4}" sibTransId="{983CDACC-95AF-5242-B78E-E163B71DA3CC}"/>
    <dgm:cxn modelId="{24CA8908-6EA0-794C-A3AD-128DBC7E019F}" srcId="{A3C13FA1-1491-2B42-8D5D-E684379413C4}" destId="{9111273E-5ABE-9B48-A01C-5815B45D2FDB}" srcOrd="1" destOrd="0" parTransId="{40C0E5DC-C5D9-E243-A62E-A6CE474F9610}" sibTransId="{4B3CE445-466B-EF4C-AA17-42F6467129A3}"/>
    <dgm:cxn modelId="{F19D303D-35A9-8E41-A8D7-25C02B22C639}" type="presOf" srcId="{CE0A55CE-336B-9E4D-858E-23D81E974266}" destId="{0523B553-2A70-B146-BA03-A1D5C1E6855F}" srcOrd="0" destOrd="0" presId="urn:microsoft.com/office/officeart/2005/8/layout/chevron2"/>
    <dgm:cxn modelId="{16E89FD2-9A16-1D4E-8E99-11EBC301B172}" type="presOf" srcId="{8F1D788D-B762-5F4B-94E4-0B917032383E}" destId="{59A24B22-F41C-A145-A0BE-04A377FC168B}" srcOrd="0" destOrd="0" presId="urn:microsoft.com/office/officeart/2005/8/layout/chevron2"/>
    <dgm:cxn modelId="{AE8A69BD-C50C-674A-B8EB-FD98B832FCC5}" srcId="{A3C13FA1-1491-2B42-8D5D-E684379413C4}" destId="{A45D96C6-8CC0-B346-BA4C-347E33BBB377}" srcOrd="4" destOrd="0" parTransId="{42BA0CAC-6E50-D94C-BF94-7B4B2381F3FF}" sibTransId="{1C08698C-B88D-4148-BF8C-FE1E3CEA3F9E}"/>
    <dgm:cxn modelId="{B0B35F5D-DE6B-0D46-8779-B1DE78980039}" type="presParOf" srcId="{EB1669F6-7B28-6B42-A07C-B1829914066E}" destId="{280006AC-192A-5E49-A92B-1A39E8677268}" srcOrd="0" destOrd="0" presId="urn:microsoft.com/office/officeart/2005/8/layout/chevron2"/>
    <dgm:cxn modelId="{4D4AB8CE-C537-CC48-99B5-2FBDEA0EB5D5}" type="presParOf" srcId="{280006AC-192A-5E49-A92B-1A39E8677268}" destId="{7ACF8D33-FB9A-FD4F-87E3-361C5E60EC77}" srcOrd="0" destOrd="0" presId="urn:microsoft.com/office/officeart/2005/8/layout/chevron2"/>
    <dgm:cxn modelId="{694DBE95-666E-F748-8F42-2A430B46D628}" type="presParOf" srcId="{280006AC-192A-5E49-A92B-1A39E8677268}" destId="{312D5182-95FE-794D-9549-2E0F738BC88D}" srcOrd="1" destOrd="0" presId="urn:microsoft.com/office/officeart/2005/8/layout/chevron2"/>
    <dgm:cxn modelId="{3B58F072-79CE-6B46-B47A-2D8A8AC411C7}" type="presParOf" srcId="{EB1669F6-7B28-6B42-A07C-B1829914066E}" destId="{D2824C0B-E856-6B46-83B4-F03C0D7EA2DF}" srcOrd="1" destOrd="0" presId="urn:microsoft.com/office/officeart/2005/8/layout/chevron2"/>
    <dgm:cxn modelId="{FD90E15F-F9C5-6944-9A6A-1DB5D7694D7A}" type="presParOf" srcId="{EB1669F6-7B28-6B42-A07C-B1829914066E}" destId="{707AA57E-2406-164B-9C17-62733E7986D7}" srcOrd="2" destOrd="0" presId="urn:microsoft.com/office/officeart/2005/8/layout/chevron2"/>
    <dgm:cxn modelId="{AF97237B-B79E-9F47-81CB-B6D5FF5E8F57}" type="presParOf" srcId="{707AA57E-2406-164B-9C17-62733E7986D7}" destId="{9A096634-6806-6241-89E2-CBE1FEB6B345}" srcOrd="0" destOrd="0" presId="urn:microsoft.com/office/officeart/2005/8/layout/chevron2"/>
    <dgm:cxn modelId="{4F6FA5BE-7539-3A4D-9CB5-1DA8660AA35F}" type="presParOf" srcId="{707AA57E-2406-164B-9C17-62733E7986D7}" destId="{9DBBAC88-B981-4E4F-AEC5-284CB1F67D51}" srcOrd="1" destOrd="0" presId="urn:microsoft.com/office/officeart/2005/8/layout/chevron2"/>
    <dgm:cxn modelId="{0FE8AEA8-5876-D047-8D1B-6C8D63CBE1FC}" type="presParOf" srcId="{EB1669F6-7B28-6B42-A07C-B1829914066E}" destId="{A57ED5A8-D379-D247-9D13-D3823069483F}" srcOrd="3" destOrd="0" presId="urn:microsoft.com/office/officeart/2005/8/layout/chevron2"/>
    <dgm:cxn modelId="{C52926BB-34F6-2042-A770-7880D5F9608D}" type="presParOf" srcId="{EB1669F6-7B28-6B42-A07C-B1829914066E}" destId="{13408AFA-902C-544C-B892-FE8618431B45}" srcOrd="4" destOrd="0" presId="urn:microsoft.com/office/officeart/2005/8/layout/chevron2"/>
    <dgm:cxn modelId="{659FC11A-BC06-2A48-9C21-88FA6FDE9CE5}" type="presParOf" srcId="{13408AFA-902C-544C-B892-FE8618431B45}" destId="{E956B599-9F40-0443-9076-968AD3F09CDE}" srcOrd="0" destOrd="0" presId="urn:microsoft.com/office/officeart/2005/8/layout/chevron2"/>
    <dgm:cxn modelId="{A579B0C7-1081-7249-9AA7-7F20C026DE78}" type="presParOf" srcId="{13408AFA-902C-544C-B892-FE8618431B45}" destId="{32172C2A-92D9-D34A-A52A-3FD2388AA0BB}" srcOrd="1" destOrd="0" presId="urn:microsoft.com/office/officeart/2005/8/layout/chevron2"/>
    <dgm:cxn modelId="{E2D005A2-C137-3847-A964-5546B1BBE036}" type="presParOf" srcId="{EB1669F6-7B28-6B42-A07C-B1829914066E}" destId="{CFE1462C-2D8C-FC48-81AB-7E46F7C50F07}" srcOrd="5" destOrd="0" presId="urn:microsoft.com/office/officeart/2005/8/layout/chevron2"/>
    <dgm:cxn modelId="{3D3E9747-DDF0-C447-90F0-7CBEB56E76C4}" type="presParOf" srcId="{EB1669F6-7B28-6B42-A07C-B1829914066E}" destId="{F90B3FF6-EE92-9C41-AEBE-0F479BA15B0C}" srcOrd="6" destOrd="0" presId="urn:microsoft.com/office/officeart/2005/8/layout/chevron2"/>
    <dgm:cxn modelId="{E691285B-5251-A748-BDDD-3C37A97F2BD4}" type="presParOf" srcId="{F90B3FF6-EE92-9C41-AEBE-0F479BA15B0C}" destId="{1C02AAEE-8BF7-664D-8581-D7E272C91CA8}" srcOrd="0" destOrd="0" presId="urn:microsoft.com/office/officeart/2005/8/layout/chevron2"/>
    <dgm:cxn modelId="{38620D9B-9AB2-FA40-A3EF-476B11D6BE2D}" type="presParOf" srcId="{F90B3FF6-EE92-9C41-AEBE-0F479BA15B0C}" destId="{59A24B22-F41C-A145-A0BE-04A377FC168B}" srcOrd="1" destOrd="0" presId="urn:microsoft.com/office/officeart/2005/8/layout/chevron2"/>
    <dgm:cxn modelId="{69F0D104-9827-F747-899A-88F81C769090}" type="presParOf" srcId="{EB1669F6-7B28-6B42-A07C-B1829914066E}" destId="{08BDEEF2-3AEE-2143-A0A7-FDC8FF304B35}" srcOrd="7" destOrd="0" presId="urn:microsoft.com/office/officeart/2005/8/layout/chevron2"/>
    <dgm:cxn modelId="{4F679B4A-F0C1-704E-822F-A333C7810009}" type="presParOf" srcId="{EB1669F6-7B28-6B42-A07C-B1829914066E}" destId="{2E43C6F9-8F84-C246-B0B3-DFCF60FB4B45}" srcOrd="8" destOrd="0" presId="urn:microsoft.com/office/officeart/2005/8/layout/chevron2"/>
    <dgm:cxn modelId="{51C0BEBE-E28A-7042-AADD-E6576714742D}" type="presParOf" srcId="{2E43C6F9-8F84-C246-B0B3-DFCF60FB4B45}" destId="{1D8F15A5-E4BA-6C43-AD7E-0F50B6B460F4}" srcOrd="0" destOrd="0" presId="urn:microsoft.com/office/officeart/2005/8/layout/chevron2"/>
    <dgm:cxn modelId="{8ED42A1D-4BD6-534B-8E75-31132007D16C}" type="presParOf" srcId="{2E43C6F9-8F84-C246-B0B3-DFCF60FB4B45}" destId="{0523B553-2A70-B146-BA03-A1D5C1E6855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0DDE84-0F18-C144-82E1-9690868FFAD2}"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9078A348-746D-D94C-ADCE-3B13EAFF02C2}">
      <dgm:prSet phldrT="[Text]"/>
      <dgm:spPr/>
      <dgm:t>
        <a:bodyPr/>
        <a:lstStyle/>
        <a:p>
          <a:r>
            <a:rPr lang="en-US" dirty="0" smtClean="0"/>
            <a:t>Line &amp; Area Charts</a:t>
          </a:r>
          <a:endParaRPr lang="en-US" dirty="0"/>
        </a:p>
      </dgm:t>
    </dgm:pt>
    <dgm:pt modelId="{C801FC63-4903-DB4C-BF6C-F179DF4A92A3}" type="parTrans" cxnId="{38412899-D6C8-364C-8AAB-8AE42C613DCC}">
      <dgm:prSet/>
      <dgm:spPr/>
      <dgm:t>
        <a:bodyPr/>
        <a:lstStyle/>
        <a:p>
          <a:endParaRPr lang="en-US"/>
        </a:p>
      </dgm:t>
    </dgm:pt>
    <dgm:pt modelId="{AA816FC9-41FB-E34E-818A-B4D85519D03F}" type="sibTrans" cxnId="{38412899-D6C8-364C-8AAB-8AE42C613DCC}">
      <dgm:prSet/>
      <dgm:spPr/>
      <dgm:t>
        <a:bodyPr/>
        <a:lstStyle/>
        <a:p>
          <a:endParaRPr lang="en-US"/>
        </a:p>
      </dgm:t>
    </dgm:pt>
    <dgm:pt modelId="{4C054C6C-A90E-9D4D-9544-E0DEECBA3900}">
      <dgm:prSet phldrT="[Text]"/>
      <dgm:spPr/>
      <dgm:t>
        <a:bodyPr/>
        <a:lstStyle/>
        <a:p>
          <a:r>
            <a:rPr lang="en-US" b="1" baseline="0" dirty="0" smtClean="0">
              <a:solidFill>
                <a:schemeClr val="tx2"/>
              </a:solidFill>
            </a:rPr>
            <a:t>Line charts and area charts</a:t>
          </a:r>
          <a:r>
            <a:rPr lang="en-US" baseline="0" dirty="0" smtClean="0">
              <a:solidFill>
                <a:schemeClr val="tx2"/>
              </a:solidFill>
            </a:rPr>
            <a:t> are most often used to present longitudinal or time series data, arranged to display change over time, e.g., year 1, year 2, year 3, year 4. </a:t>
          </a:r>
          <a:endParaRPr lang="en-US" baseline="0" dirty="0">
            <a:solidFill>
              <a:schemeClr val="tx2"/>
            </a:solidFill>
          </a:endParaRPr>
        </a:p>
      </dgm:t>
    </dgm:pt>
    <dgm:pt modelId="{0E333ABF-BB51-B44B-B8C7-78D75B52DDA1}" type="parTrans" cxnId="{8275182A-6EFD-8145-8E12-F69982AAA006}">
      <dgm:prSet/>
      <dgm:spPr/>
      <dgm:t>
        <a:bodyPr/>
        <a:lstStyle/>
        <a:p>
          <a:endParaRPr lang="en-US"/>
        </a:p>
      </dgm:t>
    </dgm:pt>
    <dgm:pt modelId="{77EC6652-B779-4242-8839-8F2049328024}" type="sibTrans" cxnId="{8275182A-6EFD-8145-8E12-F69982AAA006}">
      <dgm:prSet/>
      <dgm:spPr/>
      <dgm:t>
        <a:bodyPr/>
        <a:lstStyle/>
        <a:p>
          <a:endParaRPr lang="en-US"/>
        </a:p>
      </dgm:t>
    </dgm:pt>
    <dgm:pt modelId="{377129BC-30A9-7346-8E98-82B31A8C3FD7}">
      <dgm:prSet phldrT="[Text]"/>
      <dgm:spPr/>
      <dgm:t>
        <a:bodyPr/>
        <a:lstStyle/>
        <a:p>
          <a:r>
            <a:rPr lang="en-US" dirty="0" smtClean="0"/>
            <a:t>Column &amp; Bar Charts</a:t>
          </a:r>
          <a:endParaRPr lang="en-US" dirty="0"/>
        </a:p>
      </dgm:t>
    </dgm:pt>
    <dgm:pt modelId="{9C4F571E-6A7F-3D49-9615-4898CA903F24}" type="parTrans" cxnId="{5184C8CB-8C0D-044A-8C05-8C6652F1E583}">
      <dgm:prSet/>
      <dgm:spPr/>
      <dgm:t>
        <a:bodyPr/>
        <a:lstStyle/>
        <a:p>
          <a:endParaRPr lang="en-US"/>
        </a:p>
      </dgm:t>
    </dgm:pt>
    <dgm:pt modelId="{254CB49C-61BC-234D-B4A9-539536627C9D}" type="sibTrans" cxnId="{5184C8CB-8C0D-044A-8C05-8C6652F1E583}">
      <dgm:prSet/>
      <dgm:spPr/>
      <dgm:t>
        <a:bodyPr/>
        <a:lstStyle/>
        <a:p>
          <a:endParaRPr lang="en-US"/>
        </a:p>
      </dgm:t>
    </dgm:pt>
    <dgm:pt modelId="{5DBCB1D9-EAF3-5047-AF94-4D63B4D8C907}">
      <dgm:prSet phldrT="[Text]"/>
      <dgm:spPr/>
      <dgm:t>
        <a:bodyPr/>
        <a:lstStyle/>
        <a:p>
          <a:r>
            <a:rPr lang="en-US" b="1" baseline="0" dirty="0" smtClean="0">
              <a:solidFill>
                <a:schemeClr val="tx2"/>
              </a:solidFill>
            </a:rPr>
            <a:t>Column and bar charts</a:t>
          </a:r>
          <a:r>
            <a:rPr lang="en-US" baseline="0" dirty="0" smtClean="0">
              <a:solidFill>
                <a:schemeClr val="tx2"/>
              </a:solidFill>
            </a:rPr>
            <a:t> contain columns or bars with lengths proportional to the values that they represent. They are used to compare discrete data (i.e., various categories), with each category represented by a single bar or column. </a:t>
          </a:r>
          <a:endParaRPr lang="en-US" baseline="0" dirty="0">
            <a:solidFill>
              <a:schemeClr val="tx2"/>
            </a:solidFill>
          </a:endParaRPr>
        </a:p>
      </dgm:t>
    </dgm:pt>
    <dgm:pt modelId="{A17CB00E-7DDD-504D-BCB2-638BFC445725}" type="parTrans" cxnId="{64DB75CB-4DD9-9A4B-A865-8CB567500509}">
      <dgm:prSet/>
      <dgm:spPr/>
      <dgm:t>
        <a:bodyPr/>
        <a:lstStyle/>
        <a:p>
          <a:endParaRPr lang="en-US"/>
        </a:p>
      </dgm:t>
    </dgm:pt>
    <dgm:pt modelId="{8B224C99-7F33-3847-94BC-A61CD8697CA7}" type="sibTrans" cxnId="{64DB75CB-4DD9-9A4B-A865-8CB567500509}">
      <dgm:prSet/>
      <dgm:spPr/>
      <dgm:t>
        <a:bodyPr/>
        <a:lstStyle/>
        <a:p>
          <a:endParaRPr lang="en-US"/>
        </a:p>
      </dgm:t>
    </dgm:pt>
    <dgm:pt modelId="{60884D1D-8EE8-9E49-B865-5E309087D2B5}">
      <dgm:prSet phldrT="[Text]"/>
      <dgm:spPr/>
      <dgm:t>
        <a:bodyPr/>
        <a:lstStyle/>
        <a:p>
          <a:r>
            <a:rPr lang="en-US" dirty="0" smtClean="0"/>
            <a:t>Scatterplots</a:t>
          </a:r>
          <a:endParaRPr lang="en-US" dirty="0"/>
        </a:p>
      </dgm:t>
    </dgm:pt>
    <dgm:pt modelId="{1D937430-C8FF-F943-9B68-0F1B45CD3317}" type="parTrans" cxnId="{658E6D23-556A-064B-A05D-1304D6091D23}">
      <dgm:prSet/>
      <dgm:spPr/>
      <dgm:t>
        <a:bodyPr/>
        <a:lstStyle/>
        <a:p>
          <a:endParaRPr lang="en-US"/>
        </a:p>
      </dgm:t>
    </dgm:pt>
    <dgm:pt modelId="{FFAE6A41-8AE6-4545-840F-A2B6C387B061}" type="sibTrans" cxnId="{658E6D23-556A-064B-A05D-1304D6091D23}">
      <dgm:prSet/>
      <dgm:spPr/>
      <dgm:t>
        <a:bodyPr/>
        <a:lstStyle/>
        <a:p>
          <a:endParaRPr lang="en-US"/>
        </a:p>
      </dgm:t>
    </dgm:pt>
    <dgm:pt modelId="{429E5BAA-253A-8648-9F02-C90A390ABAD7}">
      <dgm:prSet phldrT="[Text]"/>
      <dgm:spPr/>
      <dgm:t>
        <a:bodyPr/>
        <a:lstStyle/>
        <a:p>
          <a:r>
            <a:rPr lang="en-US" dirty="0" smtClean="0"/>
            <a:t>Histograms</a:t>
          </a:r>
          <a:endParaRPr lang="en-US" dirty="0"/>
        </a:p>
      </dgm:t>
    </dgm:pt>
    <dgm:pt modelId="{E7062EF7-D679-DC46-B8C1-E0ECD3A1C270}" type="parTrans" cxnId="{1400F668-88D4-B742-99EF-4D3B936C75F4}">
      <dgm:prSet/>
      <dgm:spPr/>
      <dgm:t>
        <a:bodyPr/>
        <a:lstStyle/>
        <a:p>
          <a:endParaRPr lang="en-US"/>
        </a:p>
      </dgm:t>
    </dgm:pt>
    <dgm:pt modelId="{6AE53347-C169-114E-B248-48A8738F82E2}" type="sibTrans" cxnId="{1400F668-88D4-B742-99EF-4D3B936C75F4}">
      <dgm:prSet/>
      <dgm:spPr/>
      <dgm:t>
        <a:bodyPr/>
        <a:lstStyle/>
        <a:p>
          <a:endParaRPr lang="en-US"/>
        </a:p>
      </dgm:t>
    </dgm:pt>
    <dgm:pt modelId="{4D7723CD-FDDD-8444-AF1B-61F7BE116BD3}">
      <dgm:prSet/>
      <dgm:spPr/>
      <dgm:t>
        <a:bodyPr/>
        <a:lstStyle/>
        <a:p>
          <a:r>
            <a:rPr lang="en-US" b="1" baseline="0" dirty="0" smtClean="0">
              <a:solidFill>
                <a:schemeClr val="tx2"/>
              </a:solidFill>
            </a:rPr>
            <a:t>Scatterplots</a:t>
          </a:r>
          <a:r>
            <a:rPr lang="en-US" baseline="0" dirty="0" smtClean="0">
              <a:solidFill>
                <a:schemeClr val="tx2"/>
              </a:solidFill>
            </a:rPr>
            <a:t> are used to display the strength and direction of relationship between two continuous variables. </a:t>
          </a:r>
        </a:p>
      </dgm:t>
    </dgm:pt>
    <dgm:pt modelId="{38347252-0EA4-7846-92FF-632B999AC0A4}" type="parTrans" cxnId="{EBAA2F6B-C778-E64B-841F-A1988928BE43}">
      <dgm:prSet/>
      <dgm:spPr/>
      <dgm:t>
        <a:bodyPr/>
        <a:lstStyle/>
        <a:p>
          <a:endParaRPr lang="en-US"/>
        </a:p>
      </dgm:t>
    </dgm:pt>
    <dgm:pt modelId="{A5602F9B-66C9-2040-B63D-38C032FD5CF9}" type="sibTrans" cxnId="{EBAA2F6B-C778-E64B-841F-A1988928BE43}">
      <dgm:prSet/>
      <dgm:spPr/>
      <dgm:t>
        <a:bodyPr/>
        <a:lstStyle/>
        <a:p>
          <a:endParaRPr lang="en-US"/>
        </a:p>
      </dgm:t>
    </dgm:pt>
    <dgm:pt modelId="{AB646BA9-7CEC-DF45-895E-EBE848584B4C}">
      <dgm:prSet phldrT="[Text]"/>
      <dgm:spPr/>
      <dgm:t>
        <a:bodyPr/>
        <a:lstStyle/>
        <a:p>
          <a:r>
            <a:rPr lang="en-US" b="1" baseline="0" dirty="0" smtClean="0">
              <a:solidFill>
                <a:schemeClr val="tx2"/>
              </a:solidFill>
            </a:rPr>
            <a:t>Histograms</a:t>
          </a:r>
          <a:r>
            <a:rPr lang="en-US" baseline="0" dirty="0" smtClean="0">
              <a:solidFill>
                <a:schemeClr val="tx2"/>
              </a:solidFill>
            </a:rPr>
            <a:t> are used to display the frequency distribution of a continuous variable. Histograms are drawn so that the range of the data is split into equal-sized bins and plotted on the x-axis from lowest to highest values. Frequency counts for each bin are plotted on the y-axis. Histograms are frequently used to evaluate normality.</a:t>
          </a:r>
          <a:endParaRPr lang="en-US" baseline="0" dirty="0">
            <a:solidFill>
              <a:schemeClr val="tx2"/>
            </a:solidFill>
          </a:endParaRPr>
        </a:p>
      </dgm:t>
    </dgm:pt>
    <dgm:pt modelId="{B4AF233F-F362-EB4F-B383-6719AA23A9C7}" type="parTrans" cxnId="{A415E1D9-B15F-044D-80C7-EE67D948035D}">
      <dgm:prSet/>
      <dgm:spPr/>
      <dgm:t>
        <a:bodyPr/>
        <a:lstStyle/>
        <a:p>
          <a:endParaRPr lang="en-US"/>
        </a:p>
      </dgm:t>
    </dgm:pt>
    <dgm:pt modelId="{7FB46837-A76B-BD40-A999-4F0F8988C510}" type="sibTrans" cxnId="{A415E1D9-B15F-044D-80C7-EE67D948035D}">
      <dgm:prSet/>
      <dgm:spPr/>
      <dgm:t>
        <a:bodyPr/>
        <a:lstStyle/>
        <a:p>
          <a:endParaRPr lang="en-US"/>
        </a:p>
      </dgm:t>
    </dgm:pt>
    <dgm:pt modelId="{2007FEB4-37DB-FC40-8203-1905AF35510D}">
      <dgm:prSet/>
      <dgm:spPr/>
      <dgm:t>
        <a:bodyPr/>
        <a:lstStyle/>
        <a:p>
          <a:r>
            <a:rPr lang="en-US" b="1" baseline="0" dirty="0" smtClean="0">
              <a:solidFill>
                <a:schemeClr val="tx2"/>
              </a:solidFill>
            </a:rPr>
            <a:t>Pie charts</a:t>
          </a:r>
          <a:r>
            <a:rPr lang="en-US" baseline="0" dirty="0" smtClean="0">
              <a:solidFill>
                <a:schemeClr val="tx2"/>
              </a:solidFill>
            </a:rPr>
            <a:t> are used to display percentage values as slices of a pie and to illustrate numerical proportions. </a:t>
          </a:r>
          <a:endParaRPr lang="en-US" baseline="0" dirty="0">
            <a:solidFill>
              <a:schemeClr val="tx2"/>
            </a:solidFill>
          </a:endParaRPr>
        </a:p>
      </dgm:t>
    </dgm:pt>
    <dgm:pt modelId="{E638BFB5-E34B-0641-967B-EF493A7C10B6}" type="parTrans" cxnId="{CB44036D-D9C5-0046-A97B-268D376ACA1D}">
      <dgm:prSet/>
      <dgm:spPr/>
      <dgm:t>
        <a:bodyPr/>
        <a:lstStyle/>
        <a:p>
          <a:endParaRPr lang="en-US"/>
        </a:p>
      </dgm:t>
    </dgm:pt>
    <dgm:pt modelId="{FA64A630-68E6-AD4A-9D11-BCCFEBC373D6}" type="sibTrans" cxnId="{CB44036D-D9C5-0046-A97B-268D376ACA1D}">
      <dgm:prSet/>
      <dgm:spPr/>
      <dgm:t>
        <a:bodyPr/>
        <a:lstStyle/>
        <a:p>
          <a:endParaRPr lang="en-US"/>
        </a:p>
      </dgm:t>
    </dgm:pt>
    <dgm:pt modelId="{8E4048F7-E717-D642-BC17-AA503C4762AB}">
      <dgm:prSet phldrT="[Text]"/>
      <dgm:spPr/>
      <dgm:t>
        <a:bodyPr/>
        <a:lstStyle/>
        <a:p>
          <a:r>
            <a:rPr lang="en-US" dirty="0" smtClean="0"/>
            <a:t>Pie Charts</a:t>
          </a:r>
          <a:endParaRPr lang="en-US" dirty="0"/>
        </a:p>
      </dgm:t>
    </dgm:pt>
    <dgm:pt modelId="{719DF4BD-EEF2-CE4A-B661-B1AE4F3F1C0D}" type="parTrans" cxnId="{3599CFB5-52DB-8E4E-A077-A84ABBCBD5B4}">
      <dgm:prSet/>
      <dgm:spPr/>
      <dgm:t>
        <a:bodyPr/>
        <a:lstStyle/>
        <a:p>
          <a:endParaRPr lang="en-US"/>
        </a:p>
      </dgm:t>
    </dgm:pt>
    <dgm:pt modelId="{75AE51E6-D887-094C-A48F-2A0C74112194}" type="sibTrans" cxnId="{3599CFB5-52DB-8E4E-A077-A84ABBCBD5B4}">
      <dgm:prSet/>
      <dgm:spPr/>
      <dgm:t>
        <a:bodyPr/>
        <a:lstStyle/>
        <a:p>
          <a:endParaRPr lang="en-US"/>
        </a:p>
      </dgm:t>
    </dgm:pt>
    <dgm:pt modelId="{7EC5CE15-AC01-F04E-827C-4DFCDA62A806}" type="pres">
      <dgm:prSet presAssocID="{660DDE84-0F18-C144-82E1-9690868FFAD2}" presName="linearFlow" presStyleCnt="0">
        <dgm:presLayoutVars>
          <dgm:dir/>
          <dgm:animLvl val="lvl"/>
          <dgm:resizeHandles val="exact"/>
        </dgm:presLayoutVars>
      </dgm:prSet>
      <dgm:spPr/>
      <dgm:t>
        <a:bodyPr/>
        <a:lstStyle/>
        <a:p>
          <a:endParaRPr lang="en-US"/>
        </a:p>
      </dgm:t>
    </dgm:pt>
    <dgm:pt modelId="{5D939B18-8D6B-AF4A-9535-B2E532D00741}" type="pres">
      <dgm:prSet presAssocID="{9078A348-746D-D94C-ADCE-3B13EAFF02C2}" presName="composite" presStyleCnt="0"/>
      <dgm:spPr/>
    </dgm:pt>
    <dgm:pt modelId="{3DF40FEF-73B7-0243-9215-635CFAB18ED2}" type="pres">
      <dgm:prSet presAssocID="{9078A348-746D-D94C-ADCE-3B13EAFF02C2}" presName="parentText" presStyleLbl="alignNode1" presStyleIdx="0" presStyleCnt="5">
        <dgm:presLayoutVars>
          <dgm:chMax val="1"/>
          <dgm:bulletEnabled val="1"/>
        </dgm:presLayoutVars>
      </dgm:prSet>
      <dgm:spPr/>
      <dgm:t>
        <a:bodyPr/>
        <a:lstStyle/>
        <a:p>
          <a:endParaRPr lang="en-US"/>
        </a:p>
      </dgm:t>
    </dgm:pt>
    <dgm:pt modelId="{CBF18EAF-1C19-994A-8840-3E9D845C347F}" type="pres">
      <dgm:prSet presAssocID="{9078A348-746D-D94C-ADCE-3B13EAFF02C2}" presName="descendantText" presStyleLbl="alignAcc1" presStyleIdx="0" presStyleCnt="5">
        <dgm:presLayoutVars>
          <dgm:bulletEnabled val="1"/>
        </dgm:presLayoutVars>
      </dgm:prSet>
      <dgm:spPr/>
      <dgm:t>
        <a:bodyPr/>
        <a:lstStyle/>
        <a:p>
          <a:endParaRPr lang="en-US"/>
        </a:p>
      </dgm:t>
    </dgm:pt>
    <dgm:pt modelId="{CDC405B3-1E65-B04D-909C-B9C83A9C5A7C}" type="pres">
      <dgm:prSet presAssocID="{AA816FC9-41FB-E34E-818A-B4D85519D03F}" presName="sp" presStyleCnt="0"/>
      <dgm:spPr/>
    </dgm:pt>
    <dgm:pt modelId="{423C42F4-CEDC-FC4A-81A5-FBD8DC6BE0B4}" type="pres">
      <dgm:prSet presAssocID="{377129BC-30A9-7346-8E98-82B31A8C3FD7}" presName="composite" presStyleCnt="0"/>
      <dgm:spPr/>
    </dgm:pt>
    <dgm:pt modelId="{0B9F8D2A-2F09-1644-8C13-F30994B13313}" type="pres">
      <dgm:prSet presAssocID="{377129BC-30A9-7346-8E98-82B31A8C3FD7}" presName="parentText" presStyleLbl="alignNode1" presStyleIdx="1" presStyleCnt="5">
        <dgm:presLayoutVars>
          <dgm:chMax val="1"/>
          <dgm:bulletEnabled val="1"/>
        </dgm:presLayoutVars>
      </dgm:prSet>
      <dgm:spPr/>
      <dgm:t>
        <a:bodyPr/>
        <a:lstStyle/>
        <a:p>
          <a:endParaRPr lang="en-US"/>
        </a:p>
      </dgm:t>
    </dgm:pt>
    <dgm:pt modelId="{D79F23CD-EC81-DA44-9E5B-AA90FF85B05B}" type="pres">
      <dgm:prSet presAssocID="{377129BC-30A9-7346-8E98-82B31A8C3FD7}" presName="descendantText" presStyleLbl="alignAcc1" presStyleIdx="1" presStyleCnt="5">
        <dgm:presLayoutVars>
          <dgm:bulletEnabled val="1"/>
        </dgm:presLayoutVars>
      </dgm:prSet>
      <dgm:spPr/>
      <dgm:t>
        <a:bodyPr/>
        <a:lstStyle/>
        <a:p>
          <a:endParaRPr lang="en-US"/>
        </a:p>
      </dgm:t>
    </dgm:pt>
    <dgm:pt modelId="{AE4A0C86-E25C-9E48-9C75-1366BDD22635}" type="pres">
      <dgm:prSet presAssocID="{254CB49C-61BC-234D-B4A9-539536627C9D}" presName="sp" presStyleCnt="0"/>
      <dgm:spPr/>
    </dgm:pt>
    <dgm:pt modelId="{B7710861-CE34-9B49-82A2-BF44D70474EB}" type="pres">
      <dgm:prSet presAssocID="{60884D1D-8EE8-9E49-B865-5E309087D2B5}" presName="composite" presStyleCnt="0"/>
      <dgm:spPr/>
    </dgm:pt>
    <dgm:pt modelId="{D3FC8AC7-1A53-544B-AB0B-3273DE20748D}" type="pres">
      <dgm:prSet presAssocID="{60884D1D-8EE8-9E49-B865-5E309087D2B5}" presName="parentText" presStyleLbl="alignNode1" presStyleIdx="2" presStyleCnt="5">
        <dgm:presLayoutVars>
          <dgm:chMax val="1"/>
          <dgm:bulletEnabled val="1"/>
        </dgm:presLayoutVars>
      </dgm:prSet>
      <dgm:spPr/>
      <dgm:t>
        <a:bodyPr/>
        <a:lstStyle/>
        <a:p>
          <a:endParaRPr lang="en-US"/>
        </a:p>
      </dgm:t>
    </dgm:pt>
    <dgm:pt modelId="{19A3078E-ABC0-6543-9F2A-88CCB69AF3FC}" type="pres">
      <dgm:prSet presAssocID="{60884D1D-8EE8-9E49-B865-5E309087D2B5}" presName="descendantText" presStyleLbl="alignAcc1" presStyleIdx="2" presStyleCnt="5">
        <dgm:presLayoutVars>
          <dgm:bulletEnabled val="1"/>
        </dgm:presLayoutVars>
      </dgm:prSet>
      <dgm:spPr/>
      <dgm:t>
        <a:bodyPr/>
        <a:lstStyle/>
        <a:p>
          <a:endParaRPr lang="en-US"/>
        </a:p>
      </dgm:t>
    </dgm:pt>
    <dgm:pt modelId="{153D7FB7-004B-1B40-A25C-ABC2DC52CA9B}" type="pres">
      <dgm:prSet presAssocID="{FFAE6A41-8AE6-4545-840F-A2B6C387B061}" presName="sp" presStyleCnt="0"/>
      <dgm:spPr/>
    </dgm:pt>
    <dgm:pt modelId="{4FAEBB1E-4FE5-3746-9B7F-14E108BEE7EC}" type="pres">
      <dgm:prSet presAssocID="{429E5BAA-253A-8648-9F02-C90A390ABAD7}" presName="composite" presStyleCnt="0"/>
      <dgm:spPr/>
    </dgm:pt>
    <dgm:pt modelId="{BD5D64F4-BF0B-4545-897A-0AA7AABC457E}" type="pres">
      <dgm:prSet presAssocID="{429E5BAA-253A-8648-9F02-C90A390ABAD7}" presName="parentText" presStyleLbl="alignNode1" presStyleIdx="3" presStyleCnt="5">
        <dgm:presLayoutVars>
          <dgm:chMax val="1"/>
          <dgm:bulletEnabled val="1"/>
        </dgm:presLayoutVars>
      </dgm:prSet>
      <dgm:spPr/>
      <dgm:t>
        <a:bodyPr/>
        <a:lstStyle/>
        <a:p>
          <a:endParaRPr lang="en-US"/>
        </a:p>
      </dgm:t>
    </dgm:pt>
    <dgm:pt modelId="{AD61F216-3A50-204C-94FB-40267A6CA0C6}" type="pres">
      <dgm:prSet presAssocID="{429E5BAA-253A-8648-9F02-C90A390ABAD7}" presName="descendantText" presStyleLbl="alignAcc1" presStyleIdx="3" presStyleCnt="5">
        <dgm:presLayoutVars>
          <dgm:bulletEnabled val="1"/>
        </dgm:presLayoutVars>
      </dgm:prSet>
      <dgm:spPr/>
      <dgm:t>
        <a:bodyPr/>
        <a:lstStyle/>
        <a:p>
          <a:endParaRPr lang="en-US"/>
        </a:p>
      </dgm:t>
    </dgm:pt>
    <dgm:pt modelId="{2993F2CE-175C-BB42-8D19-9B0B439498D9}" type="pres">
      <dgm:prSet presAssocID="{6AE53347-C169-114E-B248-48A8738F82E2}" presName="sp" presStyleCnt="0"/>
      <dgm:spPr/>
    </dgm:pt>
    <dgm:pt modelId="{6D2A8504-07C8-EE47-B25B-F30DFF6C0316}" type="pres">
      <dgm:prSet presAssocID="{8E4048F7-E717-D642-BC17-AA503C4762AB}" presName="composite" presStyleCnt="0"/>
      <dgm:spPr/>
    </dgm:pt>
    <dgm:pt modelId="{BF2B567A-29D3-3745-A464-F012672C6F68}" type="pres">
      <dgm:prSet presAssocID="{8E4048F7-E717-D642-BC17-AA503C4762AB}" presName="parentText" presStyleLbl="alignNode1" presStyleIdx="4" presStyleCnt="5">
        <dgm:presLayoutVars>
          <dgm:chMax val="1"/>
          <dgm:bulletEnabled val="1"/>
        </dgm:presLayoutVars>
      </dgm:prSet>
      <dgm:spPr/>
      <dgm:t>
        <a:bodyPr/>
        <a:lstStyle/>
        <a:p>
          <a:endParaRPr lang="en-US"/>
        </a:p>
      </dgm:t>
    </dgm:pt>
    <dgm:pt modelId="{FB56D0DA-F4F4-7B45-822F-30E58F7E35CE}" type="pres">
      <dgm:prSet presAssocID="{8E4048F7-E717-D642-BC17-AA503C4762AB}" presName="descendantText" presStyleLbl="alignAcc1" presStyleIdx="4" presStyleCnt="5">
        <dgm:presLayoutVars>
          <dgm:bulletEnabled val="1"/>
        </dgm:presLayoutVars>
      </dgm:prSet>
      <dgm:spPr/>
      <dgm:t>
        <a:bodyPr/>
        <a:lstStyle/>
        <a:p>
          <a:endParaRPr lang="en-US"/>
        </a:p>
      </dgm:t>
    </dgm:pt>
  </dgm:ptLst>
  <dgm:cxnLst>
    <dgm:cxn modelId="{A415E1D9-B15F-044D-80C7-EE67D948035D}" srcId="{429E5BAA-253A-8648-9F02-C90A390ABAD7}" destId="{AB646BA9-7CEC-DF45-895E-EBE848584B4C}" srcOrd="0" destOrd="0" parTransId="{B4AF233F-F362-EB4F-B383-6719AA23A9C7}" sibTransId="{7FB46837-A76B-BD40-A999-4F0F8988C510}"/>
    <dgm:cxn modelId="{64DB75CB-4DD9-9A4B-A865-8CB567500509}" srcId="{377129BC-30A9-7346-8E98-82B31A8C3FD7}" destId="{5DBCB1D9-EAF3-5047-AF94-4D63B4D8C907}" srcOrd="0" destOrd="0" parTransId="{A17CB00E-7DDD-504D-BCB2-638BFC445725}" sibTransId="{8B224C99-7F33-3847-94BC-A61CD8697CA7}"/>
    <dgm:cxn modelId="{6DA66A7A-63E4-A54E-BBB0-B555DE86A359}" type="presOf" srcId="{4D7723CD-FDDD-8444-AF1B-61F7BE116BD3}" destId="{19A3078E-ABC0-6543-9F2A-88CCB69AF3FC}" srcOrd="0" destOrd="0" presId="urn:microsoft.com/office/officeart/2005/8/layout/chevron2"/>
    <dgm:cxn modelId="{E2BA223C-2A11-7B43-93CF-1114274AFECC}" type="presOf" srcId="{AB646BA9-7CEC-DF45-895E-EBE848584B4C}" destId="{AD61F216-3A50-204C-94FB-40267A6CA0C6}" srcOrd="0" destOrd="0" presId="urn:microsoft.com/office/officeart/2005/8/layout/chevron2"/>
    <dgm:cxn modelId="{5495DF62-E7B4-474F-B9C2-13DFE402A989}" type="presOf" srcId="{60884D1D-8EE8-9E49-B865-5E309087D2B5}" destId="{D3FC8AC7-1A53-544B-AB0B-3273DE20748D}" srcOrd="0" destOrd="0" presId="urn:microsoft.com/office/officeart/2005/8/layout/chevron2"/>
    <dgm:cxn modelId="{658E6D23-556A-064B-A05D-1304D6091D23}" srcId="{660DDE84-0F18-C144-82E1-9690868FFAD2}" destId="{60884D1D-8EE8-9E49-B865-5E309087D2B5}" srcOrd="2" destOrd="0" parTransId="{1D937430-C8FF-F943-9B68-0F1B45CD3317}" sibTransId="{FFAE6A41-8AE6-4545-840F-A2B6C387B061}"/>
    <dgm:cxn modelId="{20E367A5-2418-8B4C-9F62-16C86600AC4F}" type="presOf" srcId="{2007FEB4-37DB-FC40-8203-1905AF35510D}" destId="{FB56D0DA-F4F4-7B45-822F-30E58F7E35CE}" srcOrd="0" destOrd="0" presId="urn:microsoft.com/office/officeart/2005/8/layout/chevron2"/>
    <dgm:cxn modelId="{1400F668-88D4-B742-99EF-4D3B936C75F4}" srcId="{660DDE84-0F18-C144-82E1-9690868FFAD2}" destId="{429E5BAA-253A-8648-9F02-C90A390ABAD7}" srcOrd="3" destOrd="0" parTransId="{E7062EF7-D679-DC46-B8C1-E0ECD3A1C270}" sibTransId="{6AE53347-C169-114E-B248-48A8738F82E2}"/>
    <dgm:cxn modelId="{38412899-D6C8-364C-8AAB-8AE42C613DCC}" srcId="{660DDE84-0F18-C144-82E1-9690868FFAD2}" destId="{9078A348-746D-D94C-ADCE-3B13EAFF02C2}" srcOrd="0" destOrd="0" parTransId="{C801FC63-4903-DB4C-BF6C-F179DF4A92A3}" sibTransId="{AA816FC9-41FB-E34E-818A-B4D85519D03F}"/>
    <dgm:cxn modelId="{6AD32966-8B55-DF47-A0FF-88E06414EA26}" type="presOf" srcId="{8E4048F7-E717-D642-BC17-AA503C4762AB}" destId="{BF2B567A-29D3-3745-A464-F012672C6F68}" srcOrd="0" destOrd="0" presId="urn:microsoft.com/office/officeart/2005/8/layout/chevron2"/>
    <dgm:cxn modelId="{EBAA2F6B-C778-E64B-841F-A1988928BE43}" srcId="{60884D1D-8EE8-9E49-B865-5E309087D2B5}" destId="{4D7723CD-FDDD-8444-AF1B-61F7BE116BD3}" srcOrd="0" destOrd="0" parTransId="{38347252-0EA4-7846-92FF-632B999AC0A4}" sibTransId="{A5602F9B-66C9-2040-B63D-38C032FD5CF9}"/>
    <dgm:cxn modelId="{7B6690ED-9476-D443-8460-A6CB2E2480A9}" type="presOf" srcId="{660DDE84-0F18-C144-82E1-9690868FFAD2}" destId="{7EC5CE15-AC01-F04E-827C-4DFCDA62A806}" srcOrd="0" destOrd="0" presId="urn:microsoft.com/office/officeart/2005/8/layout/chevron2"/>
    <dgm:cxn modelId="{8275182A-6EFD-8145-8E12-F69982AAA006}" srcId="{9078A348-746D-D94C-ADCE-3B13EAFF02C2}" destId="{4C054C6C-A90E-9D4D-9544-E0DEECBA3900}" srcOrd="0" destOrd="0" parTransId="{0E333ABF-BB51-B44B-B8C7-78D75B52DDA1}" sibTransId="{77EC6652-B779-4242-8839-8F2049328024}"/>
    <dgm:cxn modelId="{A76D90E2-F087-1D41-9B84-12FD95F970D6}" type="presOf" srcId="{429E5BAA-253A-8648-9F02-C90A390ABAD7}" destId="{BD5D64F4-BF0B-4545-897A-0AA7AABC457E}" srcOrd="0" destOrd="0" presId="urn:microsoft.com/office/officeart/2005/8/layout/chevron2"/>
    <dgm:cxn modelId="{5184C8CB-8C0D-044A-8C05-8C6652F1E583}" srcId="{660DDE84-0F18-C144-82E1-9690868FFAD2}" destId="{377129BC-30A9-7346-8E98-82B31A8C3FD7}" srcOrd="1" destOrd="0" parTransId="{9C4F571E-6A7F-3D49-9615-4898CA903F24}" sibTransId="{254CB49C-61BC-234D-B4A9-539536627C9D}"/>
    <dgm:cxn modelId="{BF66A133-E379-214C-8D15-C9D0E1B475C1}" type="presOf" srcId="{377129BC-30A9-7346-8E98-82B31A8C3FD7}" destId="{0B9F8D2A-2F09-1644-8C13-F30994B13313}" srcOrd="0" destOrd="0" presId="urn:microsoft.com/office/officeart/2005/8/layout/chevron2"/>
    <dgm:cxn modelId="{6CCD95C7-22B7-7A43-BD17-BD8085677DCA}" type="presOf" srcId="{5DBCB1D9-EAF3-5047-AF94-4D63B4D8C907}" destId="{D79F23CD-EC81-DA44-9E5B-AA90FF85B05B}" srcOrd="0" destOrd="0" presId="urn:microsoft.com/office/officeart/2005/8/layout/chevron2"/>
    <dgm:cxn modelId="{B673BEC9-B8B9-574F-A8D5-1E747C493CBF}" type="presOf" srcId="{9078A348-746D-D94C-ADCE-3B13EAFF02C2}" destId="{3DF40FEF-73B7-0243-9215-635CFAB18ED2}" srcOrd="0" destOrd="0" presId="urn:microsoft.com/office/officeart/2005/8/layout/chevron2"/>
    <dgm:cxn modelId="{7A931A07-FF43-844C-A8F7-7898823A3376}" type="presOf" srcId="{4C054C6C-A90E-9D4D-9544-E0DEECBA3900}" destId="{CBF18EAF-1C19-994A-8840-3E9D845C347F}" srcOrd="0" destOrd="0" presId="urn:microsoft.com/office/officeart/2005/8/layout/chevron2"/>
    <dgm:cxn modelId="{3599CFB5-52DB-8E4E-A077-A84ABBCBD5B4}" srcId="{660DDE84-0F18-C144-82E1-9690868FFAD2}" destId="{8E4048F7-E717-D642-BC17-AA503C4762AB}" srcOrd="4" destOrd="0" parTransId="{719DF4BD-EEF2-CE4A-B661-B1AE4F3F1C0D}" sibTransId="{75AE51E6-D887-094C-A48F-2A0C74112194}"/>
    <dgm:cxn modelId="{CB44036D-D9C5-0046-A97B-268D376ACA1D}" srcId="{8E4048F7-E717-D642-BC17-AA503C4762AB}" destId="{2007FEB4-37DB-FC40-8203-1905AF35510D}" srcOrd="0" destOrd="0" parTransId="{E638BFB5-E34B-0641-967B-EF493A7C10B6}" sibTransId="{FA64A630-68E6-AD4A-9D11-BCCFEBC373D6}"/>
    <dgm:cxn modelId="{3BB7728F-C07C-4E42-A95F-FDB5E5B23F78}" type="presParOf" srcId="{7EC5CE15-AC01-F04E-827C-4DFCDA62A806}" destId="{5D939B18-8D6B-AF4A-9535-B2E532D00741}" srcOrd="0" destOrd="0" presId="urn:microsoft.com/office/officeart/2005/8/layout/chevron2"/>
    <dgm:cxn modelId="{981D09E1-270C-604C-9E93-F312B71EBC89}" type="presParOf" srcId="{5D939B18-8D6B-AF4A-9535-B2E532D00741}" destId="{3DF40FEF-73B7-0243-9215-635CFAB18ED2}" srcOrd="0" destOrd="0" presId="urn:microsoft.com/office/officeart/2005/8/layout/chevron2"/>
    <dgm:cxn modelId="{8B65A307-B6BF-AD43-A744-3CCAF1222EF4}" type="presParOf" srcId="{5D939B18-8D6B-AF4A-9535-B2E532D00741}" destId="{CBF18EAF-1C19-994A-8840-3E9D845C347F}" srcOrd="1" destOrd="0" presId="urn:microsoft.com/office/officeart/2005/8/layout/chevron2"/>
    <dgm:cxn modelId="{2450620A-A42B-E441-B431-27341D95A906}" type="presParOf" srcId="{7EC5CE15-AC01-F04E-827C-4DFCDA62A806}" destId="{CDC405B3-1E65-B04D-909C-B9C83A9C5A7C}" srcOrd="1" destOrd="0" presId="urn:microsoft.com/office/officeart/2005/8/layout/chevron2"/>
    <dgm:cxn modelId="{282EE1CA-3FD8-1348-B2B8-1D84202408B2}" type="presParOf" srcId="{7EC5CE15-AC01-F04E-827C-4DFCDA62A806}" destId="{423C42F4-CEDC-FC4A-81A5-FBD8DC6BE0B4}" srcOrd="2" destOrd="0" presId="urn:microsoft.com/office/officeart/2005/8/layout/chevron2"/>
    <dgm:cxn modelId="{3CBFA0BD-D671-E540-B916-3FA0B515E98D}" type="presParOf" srcId="{423C42F4-CEDC-FC4A-81A5-FBD8DC6BE0B4}" destId="{0B9F8D2A-2F09-1644-8C13-F30994B13313}" srcOrd="0" destOrd="0" presId="urn:microsoft.com/office/officeart/2005/8/layout/chevron2"/>
    <dgm:cxn modelId="{7BAD1873-B4BF-714C-8861-93DDBC5B4D40}" type="presParOf" srcId="{423C42F4-CEDC-FC4A-81A5-FBD8DC6BE0B4}" destId="{D79F23CD-EC81-DA44-9E5B-AA90FF85B05B}" srcOrd="1" destOrd="0" presId="urn:microsoft.com/office/officeart/2005/8/layout/chevron2"/>
    <dgm:cxn modelId="{AB9C8B92-9937-C641-9E36-4EECA91B93C3}" type="presParOf" srcId="{7EC5CE15-AC01-F04E-827C-4DFCDA62A806}" destId="{AE4A0C86-E25C-9E48-9C75-1366BDD22635}" srcOrd="3" destOrd="0" presId="urn:microsoft.com/office/officeart/2005/8/layout/chevron2"/>
    <dgm:cxn modelId="{0ED907B6-A389-5E45-8C55-953FDD6A659D}" type="presParOf" srcId="{7EC5CE15-AC01-F04E-827C-4DFCDA62A806}" destId="{B7710861-CE34-9B49-82A2-BF44D70474EB}" srcOrd="4" destOrd="0" presId="urn:microsoft.com/office/officeart/2005/8/layout/chevron2"/>
    <dgm:cxn modelId="{92535D4D-E0F8-EA46-91D3-1E95ECC002BF}" type="presParOf" srcId="{B7710861-CE34-9B49-82A2-BF44D70474EB}" destId="{D3FC8AC7-1A53-544B-AB0B-3273DE20748D}" srcOrd="0" destOrd="0" presId="urn:microsoft.com/office/officeart/2005/8/layout/chevron2"/>
    <dgm:cxn modelId="{42C6593A-ABC3-B14A-9796-3ABEDA57DDEF}" type="presParOf" srcId="{B7710861-CE34-9B49-82A2-BF44D70474EB}" destId="{19A3078E-ABC0-6543-9F2A-88CCB69AF3FC}" srcOrd="1" destOrd="0" presId="urn:microsoft.com/office/officeart/2005/8/layout/chevron2"/>
    <dgm:cxn modelId="{E51A84C2-E88B-F64C-A61D-87F22335E790}" type="presParOf" srcId="{7EC5CE15-AC01-F04E-827C-4DFCDA62A806}" destId="{153D7FB7-004B-1B40-A25C-ABC2DC52CA9B}" srcOrd="5" destOrd="0" presId="urn:microsoft.com/office/officeart/2005/8/layout/chevron2"/>
    <dgm:cxn modelId="{73EE6EC1-17CB-C649-9F17-169266275395}" type="presParOf" srcId="{7EC5CE15-AC01-F04E-827C-4DFCDA62A806}" destId="{4FAEBB1E-4FE5-3746-9B7F-14E108BEE7EC}" srcOrd="6" destOrd="0" presId="urn:microsoft.com/office/officeart/2005/8/layout/chevron2"/>
    <dgm:cxn modelId="{0147908D-CAA1-8D42-95CB-3D221941CD7B}" type="presParOf" srcId="{4FAEBB1E-4FE5-3746-9B7F-14E108BEE7EC}" destId="{BD5D64F4-BF0B-4545-897A-0AA7AABC457E}" srcOrd="0" destOrd="0" presId="urn:microsoft.com/office/officeart/2005/8/layout/chevron2"/>
    <dgm:cxn modelId="{D403BD99-EDE8-4F45-9E1E-CCD5583A5004}" type="presParOf" srcId="{4FAEBB1E-4FE5-3746-9B7F-14E108BEE7EC}" destId="{AD61F216-3A50-204C-94FB-40267A6CA0C6}" srcOrd="1" destOrd="0" presId="urn:microsoft.com/office/officeart/2005/8/layout/chevron2"/>
    <dgm:cxn modelId="{889C041A-CD54-6944-8183-A289BF58D4D6}" type="presParOf" srcId="{7EC5CE15-AC01-F04E-827C-4DFCDA62A806}" destId="{2993F2CE-175C-BB42-8D19-9B0B439498D9}" srcOrd="7" destOrd="0" presId="urn:microsoft.com/office/officeart/2005/8/layout/chevron2"/>
    <dgm:cxn modelId="{4D3C7FA5-47E6-2043-B5E5-67D1C4C0A3F0}" type="presParOf" srcId="{7EC5CE15-AC01-F04E-827C-4DFCDA62A806}" destId="{6D2A8504-07C8-EE47-B25B-F30DFF6C0316}" srcOrd="8" destOrd="0" presId="urn:microsoft.com/office/officeart/2005/8/layout/chevron2"/>
    <dgm:cxn modelId="{2FC95F69-2FDF-594D-AC79-D9604482CECB}" type="presParOf" srcId="{6D2A8504-07C8-EE47-B25B-F30DFF6C0316}" destId="{BF2B567A-29D3-3745-A464-F012672C6F68}" srcOrd="0" destOrd="0" presId="urn:microsoft.com/office/officeart/2005/8/layout/chevron2"/>
    <dgm:cxn modelId="{D13EF81C-07E4-B443-8CC2-E1A1FD7E91BF}" type="presParOf" srcId="{6D2A8504-07C8-EE47-B25B-F30DFF6C0316}" destId="{FB56D0DA-F4F4-7B45-822F-30E58F7E35C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543038-F271-B44C-A609-61624E5FF5AB}" type="doc">
      <dgm:prSet loTypeId="urn:microsoft.com/office/officeart/2005/8/layout/pyramid1" loCatId="" qsTypeId="urn:microsoft.com/office/officeart/2005/8/quickstyle/simple4" qsCatId="simple" csTypeId="urn:microsoft.com/office/officeart/2005/8/colors/accent1_2" csCatId="accent1" phldr="1"/>
      <dgm:spPr/>
      <dgm:t>
        <a:bodyPr/>
        <a:lstStyle/>
        <a:p>
          <a:endParaRPr lang="en-US"/>
        </a:p>
      </dgm:t>
    </dgm:pt>
    <dgm:pt modelId="{A13ED68C-9BEB-2D4C-9A9D-4FF7F696211E}">
      <dgm:prSet/>
      <dgm:spPr/>
      <dgm:t>
        <a:bodyPr/>
        <a:lstStyle/>
        <a:p>
          <a:pPr rtl="0"/>
          <a:r>
            <a:rPr lang="en-US" dirty="0" smtClean="0"/>
            <a:t>Charts Overview</a:t>
          </a:r>
          <a:endParaRPr lang="en-US" dirty="0"/>
        </a:p>
      </dgm:t>
    </dgm:pt>
    <dgm:pt modelId="{9F38B551-A426-E94C-BBA8-F4C2318589D2}" type="parTrans" cxnId="{27AAEF74-B392-6E4B-B302-2E38EAD6547A}">
      <dgm:prSet/>
      <dgm:spPr/>
      <dgm:t>
        <a:bodyPr/>
        <a:lstStyle/>
        <a:p>
          <a:endParaRPr lang="en-US"/>
        </a:p>
      </dgm:t>
    </dgm:pt>
    <dgm:pt modelId="{78C07CA1-B586-F244-AA77-DDAA5D980254}" type="sibTrans" cxnId="{27AAEF74-B392-6E4B-B302-2E38EAD6547A}">
      <dgm:prSet/>
      <dgm:spPr/>
      <dgm:t>
        <a:bodyPr/>
        <a:lstStyle/>
        <a:p>
          <a:endParaRPr lang="en-US"/>
        </a:p>
      </dgm:t>
    </dgm:pt>
    <dgm:pt modelId="{1CE252B9-E661-E545-A43D-AF9F6C107A4B}">
      <dgm:prSet/>
      <dgm:spPr/>
      <dgm:t>
        <a:bodyPr/>
        <a:lstStyle/>
        <a:p>
          <a:pPr rtl="0"/>
          <a:r>
            <a:rPr lang="en-US" smtClean="0"/>
            <a:t>End of Presentation</a:t>
          </a:r>
          <a:endParaRPr lang="en-US"/>
        </a:p>
      </dgm:t>
    </dgm:pt>
    <dgm:pt modelId="{F41F37CF-2695-E841-8D68-F7A0788E8A48}" type="parTrans" cxnId="{22084601-BF09-3748-9512-68D73C701C0D}">
      <dgm:prSet/>
      <dgm:spPr/>
      <dgm:t>
        <a:bodyPr/>
        <a:lstStyle/>
        <a:p>
          <a:endParaRPr lang="en-US"/>
        </a:p>
      </dgm:t>
    </dgm:pt>
    <dgm:pt modelId="{76A7FDA8-7558-F046-9383-FC32324FCF58}" type="sibTrans" cxnId="{22084601-BF09-3748-9512-68D73C701C0D}">
      <dgm:prSet/>
      <dgm:spPr/>
      <dgm:t>
        <a:bodyPr/>
        <a:lstStyle/>
        <a:p>
          <a:endParaRPr lang="en-US"/>
        </a:p>
      </dgm:t>
    </dgm:pt>
    <dgm:pt modelId="{1BD4007E-106D-184C-930C-DA383DE887FC}" type="pres">
      <dgm:prSet presAssocID="{F8543038-F271-B44C-A609-61624E5FF5AB}" presName="Name0" presStyleCnt="0">
        <dgm:presLayoutVars>
          <dgm:dir/>
          <dgm:animLvl val="lvl"/>
          <dgm:resizeHandles val="exact"/>
        </dgm:presLayoutVars>
      </dgm:prSet>
      <dgm:spPr/>
      <dgm:t>
        <a:bodyPr/>
        <a:lstStyle/>
        <a:p>
          <a:endParaRPr lang="en-US"/>
        </a:p>
      </dgm:t>
    </dgm:pt>
    <dgm:pt modelId="{51EFE25D-18DC-C347-AD87-891706CB57A3}" type="pres">
      <dgm:prSet presAssocID="{A13ED68C-9BEB-2D4C-9A9D-4FF7F696211E}" presName="Name8" presStyleCnt="0"/>
      <dgm:spPr/>
    </dgm:pt>
    <dgm:pt modelId="{84DC221C-8ADF-8F4C-A4AB-1ED1486C2BAB}" type="pres">
      <dgm:prSet presAssocID="{A13ED68C-9BEB-2D4C-9A9D-4FF7F696211E}" presName="level" presStyleLbl="node1" presStyleIdx="0" presStyleCnt="2">
        <dgm:presLayoutVars>
          <dgm:chMax val="1"/>
          <dgm:bulletEnabled val="1"/>
        </dgm:presLayoutVars>
      </dgm:prSet>
      <dgm:spPr/>
      <dgm:t>
        <a:bodyPr/>
        <a:lstStyle/>
        <a:p>
          <a:endParaRPr lang="en-US"/>
        </a:p>
      </dgm:t>
    </dgm:pt>
    <dgm:pt modelId="{2E2C436E-4AC4-9B44-A458-C394BA2F8995}" type="pres">
      <dgm:prSet presAssocID="{A13ED68C-9BEB-2D4C-9A9D-4FF7F696211E}" presName="levelTx" presStyleLbl="revTx" presStyleIdx="0" presStyleCnt="0">
        <dgm:presLayoutVars>
          <dgm:chMax val="1"/>
          <dgm:bulletEnabled val="1"/>
        </dgm:presLayoutVars>
      </dgm:prSet>
      <dgm:spPr/>
      <dgm:t>
        <a:bodyPr/>
        <a:lstStyle/>
        <a:p>
          <a:endParaRPr lang="en-US"/>
        </a:p>
      </dgm:t>
    </dgm:pt>
    <dgm:pt modelId="{22E6D29C-3EAE-224F-8EC6-90837AC9132C}" type="pres">
      <dgm:prSet presAssocID="{1CE252B9-E661-E545-A43D-AF9F6C107A4B}" presName="Name8" presStyleCnt="0"/>
      <dgm:spPr/>
    </dgm:pt>
    <dgm:pt modelId="{570ECD48-A719-8C40-9E13-BDECC43874A0}" type="pres">
      <dgm:prSet presAssocID="{1CE252B9-E661-E545-A43D-AF9F6C107A4B}" presName="level" presStyleLbl="node1" presStyleIdx="1" presStyleCnt="2">
        <dgm:presLayoutVars>
          <dgm:chMax val="1"/>
          <dgm:bulletEnabled val="1"/>
        </dgm:presLayoutVars>
      </dgm:prSet>
      <dgm:spPr/>
      <dgm:t>
        <a:bodyPr/>
        <a:lstStyle/>
        <a:p>
          <a:endParaRPr lang="en-US"/>
        </a:p>
      </dgm:t>
    </dgm:pt>
    <dgm:pt modelId="{8B3425F1-0D5A-7542-A13F-309B4F9FFBD7}" type="pres">
      <dgm:prSet presAssocID="{1CE252B9-E661-E545-A43D-AF9F6C107A4B}" presName="levelTx" presStyleLbl="revTx" presStyleIdx="0" presStyleCnt="0">
        <dgm:presLayoutVars>
          <dgm:chMax val="1"/>
          <dgm:bulletEnabled val="1"/>
        </dgm:presLayoutVars>
      </dgm:prSet>
      <dgm:spPr/>
      <dgm:t>
        <a:bodyPr/>
        <a:lstStyle/>
        <a:p>
          <a:endParaRPr lang="en-US"/>
        </a:p>
      </dgm:t>
    </dgm:pt>
  </dgm:ptLst>
  <dgm:cxnLst>
    <dgm:cxn modelId="{3E520F60-A5A8-1440-B17C-2E342E23BADF}" type="presOf" srcId="{1CE252B9-E661-E545-A43D-AF9F6C107A4B}" destId="{570ECD48-A719-8C40-9E13-BDECC43874A0}" srcOrd="0" destOrd="0" presId="urn:microsoft.com/office/officeart/2005/8/layout/pyramid1"/>
    <dgm:cxn modelId="{27AAEF74-B392-6E4B-B302-2E38EAD6547A}" srcId="{F8543038-F271-B44C-A609-61624E5FF5AB}" destId="{A13ED68C-9BEB-2D4C-9A9D-4FF7F696211E}" srcOrd="0" destOrd="0" parTransId="{9F38B551-A426-E94C-BBA8-F4C2318589D2}" sibTransId="{78C07CA1-B586-F244-AA77-DDAA5D980254}"/>
    <dgm:cxn modelId="{22084601-BF09-3748-9512-68D73C701C0D}" srcId="{F8543038-F271-B44C-A609-61624E5FF5AB}" destId="{1CE252B9-E661-E545-A43D-AF9F6C107A4B}" srcOrd="1" destOrd="0" parTransId="{F41F37CF-2695-E841-8D68-F7A0788E8A48}" sibTransId="{76A7FDA8-7558-F046-9383-FC32324FCF58}"/>
    <dgm:cxn modelId="{549C6F93-0B9D-784E-BF65-C203AF83AE49}" type="presOf" srcId="{1CE252B9-E661-E545-A43D-AF9F6C107A4B}" destId="{8B3425F1-0D5A-7542-A13F-309B4F9FFBD7}" srcOrd="1" destOrd="0" presId="urn:microsoft.com/office/officeart/2005/8/layout/pyramid1"/>
    <dgm:cxn modelId="{703ACFFF-F841-4441-B856-858E9874DE44}" type="presOf" srcId="{A13ED68C-9BEB-2D4C-9A9D-4FF7F696211E}" destId="{2E2C436E-4AC4-9B44-A458-C394BA2F8995}" srcOrd="1" destOrd="0" presId="urn:microsoft.com/office/officeart/2005/8/layout/pyramid1"/>
    <dgm:cxn modelId="{B2C3B42D-1AB0-1A48-8B2D-737015A96F5E}" type="presOf" srcId="{F8543038-F271-B44C-A609-61624E5FF5AB}" destId="{1BD4007E-106D-184C-930C-DA383DE887FC}" srcOrd="0" destOrd="0" presId="urn:microsoft.com/office/officeart/2005/8/layout/pyramid1"/>
    <dgm:cxn modelId="{CEAAFFD4-CD56-2345-9AF6-6D54EA47274B}" type="presOf" srcId="{A13ED68C-9BEB-2D4C-9A9D-4FF7F696211E}" destId="{84DC221C-8ADF-8F4C-A4AB-1ED1486C2BAB}" srcOrd="0" destOrd="0" presId="urn:microsoft.com/office/officeart/2005/8/layout/pyramid1"/>
    <dgm:cxn modelId="{F124AA00-544C-5341-962F-60F63318E64B}" type="presParOf" srcId="{1BD4007E-106D-184C-930C-DA383DE887FC}" destId="{51EFE25D-18DC-C347-AD87-891706CB57A3}" srcOrd="0" destOrd="0" presId="urn:microsoft.com/office/officeart/2005/8/layout/pyramid1"/>
    <dgm:cxn modelId="{9314763E-5877-8849-BCA9-569892F7D86D}" type="presParOf" srcId="{51EFE25D-18DC-C347-AD87-891706CB57A3}" destId="{84DC221C-8ADF-8F4C-A4AB-1ED1486C2BAB}" srcOrd="0" destOrd="0" presId="urn:microsoft.com/office/officeart/2005/8/layout/pyramid1"/>
    <dgm:cxn modelId="{A7F49EDB-EB2B-9E48-9755-ADCB1003CC10}" type="presParOf" srcId="{51EFE25D-18DC-C347-AD87-891706CB57A3}" destId="{2E2C436E-4AC4-9B44-A458-C394BA2F8995}" srcOrd="1" destOrd="0" presId="urn:microsoft.com/office/officeart/2005/8/layout/pyramid1"/>
    <dgm:cxn modelId="{4A826908-7552-B14D-BE50-CED59270594F}" type="presParOf" srcId="{1BD4007E-106D-184C-930C-DA383DE887FC}" destId="{22E6D29C-3EAE-224F-8EC6-90837AC9132C}" srcOrd="1" destOrd="0" presId="urn:microsoft.com/office/officeart/2005/8/layout/pyramid1"/>
    <dgm:cxn modelId="{BE6F486C-9198-7F48-8BF2-4AEABAABDD7A}" type="presParOf" srcId="{22E6D29C-3EAE-224F-8EC6-90837AC9132C}" destId="{570ECD48-A719-8C40-9E13-BDECC43874A0}" srcOrd="0" destOrd="0" presId="urn:microsoft.com/office/officeart/2005/8/layout/pyramid1"/>
    <dgm:cxn modelId="{218E3676-445D-6343-AF99-8F3E85A96A44}" type="presParOf" srcId="{22E6D29C-3EAE-224F-8EC6-90837AC9132C}" destId="{8B3425F1-0D5A-7542-A13F-309B4F9FFBD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9B090-B4A1-AF46-AEC6-D823E0A9A85E}">
      <dsp:nvSpPr>
        <dsp:cNvPr id="0" name=""/>
        <dsp:cNvSpPr/>
      </dsp:nvSpPr>
      <dsp:spPr>
        <a:xfrm>
          <a:off x="995" y="220144"/>
          <a:ext cx="3881623" cy="232897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rtl="0">
            <a:lnSpc>
              <a:spcPct val="90000"/>
            </a:lnSpc>
            <a:spcBef>
              <a:spcPct val="0"/>
            </a:spcBef>
            <a:spcAft>
              <a:spcPct val="35000"/>
            </a:spcAft>
          </a:pPr>
          <a:r>
            <a:rPr lang="en-US" sz="2400" kern="1200" dirty="0" smtClean="0"/>
            <a:t>Imagery is the key to understanding statistics</a:t>
          </a:r>
          <a:endParaRPr lang="en-US" sz="2400" kern="1200" dirty="0"/>
        </a:p>
        <a:p>
          <a:pPr marL="228600" lvl="1" indent="0" algn="l" defTabSz="1066800" rtl="0">
            <a:lnSpc>
              <a:spcPct val="90000"/>
            </a:lnSpc>
            <a:spcBef>
              <a:spcPct val="0"/>
            </a:spcBef>
            <a:spcAft>
              <a:spcPct val="15000"/>
            </a:spcAft>
            <a:buChar char="••"/>
          </a:pPr>
          <a:r>
            <a:rPr lang="en-US" sz="2400" kern="1200" dirty="0" smtClean="0"/>
            <a:t>Helps clarify complex data and summary statistics</a:t>
          </a:r>
          <a:endParaRPr lang="en-US" sz="2400" kern="1200" dirty="0"/>
        </a:p>
        <a:p>
          <a:pPr marL="228600" lvl="1" indent="0" algn="l" defTabSz="1066800" rtl="0">
            <a:lnSpc>
              <a:spcPct val="90000"/>
            </a:lnSpc>
            <a:spcBef>
              <a:spcPct val="0"/>
            </a:spcBef>
            <a:spcAft>
              <a:spcPct val="15000"/>
            </a:spcAft>
            <a:buChar char="••"/>
          </a:pPr>
          <a:r>
            <a:rPr lang="en-US" sz="2400" kern="1200" dirty="0" smtClean="0"/>
            <a:t>Supplements the written narrative</a:t>
          </a:r>
          <a:endParaRPr lang="en-US" sz="2400" kern="1200" dirty="0"/>
        </a:p>
      </dsp:txBody>
      <dsp:txXfrm>
        <a:off x="995" y="220144"/>
        <a:ext cx="3881623" cy="2328974"/>
      </dsp:txXfrm>
    </dsp:sp>
    <dsp:sp modelId="{F6E0A78A-18CC-D141-A24F-0D5FB7FCDEC4}">
      <dsp:nvSpPr>
        <dsp:cNvPr id="0" name=""/>
        <dsp:cNvSpPr/>
      </dsp:nvSpPr>
      <dsp:spPr>
        <a:xfrm>
          <a:off x="4270781" y="220144"/>
          <a:ext cx="3881623" cy="232897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One can create and edit a variety of charts using Excel that convey the imagery that promotes meaning and understanding of statistical results</a:t>
          </a:r>
          <a:r>
            <a:rPr lang="en-US" sz="2400" kern="1200" dirty="0" smtClean="0"/>
            <a:t>. Often, selection</a:t>
          </a:r>
          <a:r>
            <a:rPr lang="en-US" sz="2400" kern="1200" baseline="0" dirty="0" smtClean="0"/>
            <a:t> of chart type is subjective.</a:t>
          </a:r>
          <a:endParaRPr lang="en-US" sz="2400" kern="1200" dirty="0"/>
        </a:p>
      </dsp:txBody>
      <dsp:txXfrm>
        <a:off x="4270781" y="220144"/>
        <a:ext cx="3881623" cy="2328974"/>
      </dsp:txXfrm>
    </dsp:sp>
    <dsp:sp modelId="{3D5D5735-0E4D-2B46-A531-3BED628EB6EC}">
      <dsp:nvSpPr>
        <dsp:cNvPr id="0" name=""/>
        <dsp:cNvSpPr/>
      </dsp:nvSpPr>
      <dsp:spPr>
        <a:xfrm>
          <a:off x="107060" y="2937281"/>
          <a:ext cx="7939278" cy="232897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1244600" rtl="0">
            <a:lnSpc>
              <a:spcPct val="90000"/>
            </a:lnSpc>
            <a:spcBef>
              <a:spcPct val="0"/>
            </a:spcBef>
            <a:spcAft>
              <a:spcPct val="35000"/>
            </a:spcAft>
          </a:pPr>
          <a:r>
            <a:rPr lang="en-US" sz="2800" kern="1200" dirty="0" smtClean="0"/>
            <a:t>Most charts share the following characteristics</a:t>
          </a:r>
          <a:endParaRPr lang="en-US" sz="2800" kern="1200" dirty="0"/>
        </a:p>
        <a:p>
          <a:pPr marL="228600" lvl="1" indent="-228600" algn="l" defTabSz="889000" rtl="0">
            <a:lnSpc>
              <a:spcPct val="90000"/>
            </a:lnSpc>
            <a:spcBef>
              <a:spcPct val="0"/>
            </a:spcBef>
            <a:spcAft>
              <a:spcPct val="15000"/>
            </a:spcAft>
            <a:buChar char="••"/>
          </a:pPr>
          <a:r>
            <a:rPr lang="en-US" sz="2000" kern="1200" dirty="0" smtClean="0"/>
            <a:t>Two, axes that are drawn at a right angle</a:t>
          </a:r>
          <a:endParaRPr lang="en-US" sz="2000" kern="1200" dirty="0"/>
        </a:p>
        <a:p>
          <a:pPr marL="228600" lvl="1" indent="-228600" algn="l" defTabSz="889000" rtl="0">
            <a:lnSpc>
              <a:spcPct val="90000"/>
            </a:lnSpc>
            <a:spcBef>
              <a:spcPct val="0"/>
            </a:spcBef>
            <a:spcAft>
              <a:spcPct val="15000"/>
            </a:spcAft>
            <a:buChar char="••"/>
          </a:pPr>
          <a:r>
            <a:rPr lang="en-US" sz="2000" kern="1200" dirty="0" smtClean="0"/>
            <a:t>The horizontal axis is the abscissa, or x-axis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The vertical axis is the ordinate, or y-axis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The independent variable is plotted on the x-axis, and the dependent variable is plotted on the y-axis</a:t>
          </a:r>
          <a:endParaRPr lang="en-US" sz="2000" kern="1200" dirty="0"/>
        </a:p>
      </dsp:txBody>
      <dsp:txXfrm>
        <a:off x="107060" y="2937281"/>
        <a:ext cx="7939278" cy="23289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F8D33-FB9A-FD4F-87E3-361C5E60EC77}">
      <dsp:nvSpPr>
        <dsp:cNvPr id="0" name=""/>
        <dsp:cNvSpPr/>
      </dsp:nvSpPr>
      <dsp:spPr>
        <a:xfrm rot="5400000">
          <a:off x="-178415" y="180296"/>
          <a:ext cx="1189434" cy="83260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kern="1200" dirty="0" smtClean="0"/>
            <a:t>1</a:t>
          </a:r>
          <a:endParaRPr lang="en-US" sz="2300" kern="1200" dirty="0"/>
        </a:p>
      </dsp:txBody>
      <dsp:txXfrm rot="-5400000">
        <a:off x="0" y="418183"/>
        <a:ext cx="832604" cy="356830"/>
      </dsp:txXfrm>
    </dsp:sp>
    <dsp:sp modelId="{312D5182-95FE-794D-9549-2E0F738BC88D}">
      <dsp:nvSpPr>
        <dsp:cNvPr id="0" name=""/>
        <dsp:cNvSpPr/>
      </dsp:nvSpPr>
      <dsp:spPr>
        <a:xfrm rot="5400000">
          <a:off x="4106435" y="-3271950"/>
          <a:ext cx="773132" cy="732079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n-US" sz="2300" kern="1200" dirty="0" smtClean="0">
              <a:solidFill>
                <a:schemeClr val="tx2"/>
              </a:solidFill>
            </a:rPr>
            <a:t>Select the data to chart (first column includes data for the x-axis; second column includes data for y-axis)</a:t>
          </a:r>
          <a:endParaRPr lang="en-US" sz="2300" kern="1200" dirty="0">
            <a:solidFill>
              <a:schemeClr val="tx2"/>
            </a:solidFill>
          </a:endParaRPr>
        </a:p>
      </dsp:txBody>
      <dsp:txXfrm rot="-5400000">
        <a:off x="832604" y="39622"/>
        <a:ext cx="7283054" cy="697650"/>
      </dsp:txXfrm>
    </dsp:sp>
    <dsp:sp modelId="{9A096634-6806-6241-89E2-CBE1FEB6B345}">
      <dsp:nvSpPr>
        <dsp:cNvPr id="0" name=""/>
        <dsp:cNvSpPr/>
      </dsp:nvSpPr>
      <dsp:spPr>
        <a:xfrm rot="5400000">
          <a:off x="-178415" y="1253597"/>
          <a:ext cx="1189434" cy="83260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kern="1200" dirty="0" smtClean="0"/>
            <a:t>2</a:t>
          </a:r>
          <a:endParaRPr lang="en-US" sz="2300" kern="1200" dirty="0"/>
        </a:p>
      </dsp:txBody>
      <dsp:txXfrm rot="-5400000">
        <a:off x="0" y="1491484"/>
        <a:ext cx="832604" cy="356830"/>
      </dsp:txXfrm>
    </dsp:sp>
    <dsp:sp modelId="{9DBBAC88-B981-4E4F-AEC5-284CB1F67D51}">
      <dsp:nvSpPr>
        <dsp:cNvPr id="0" name=""/>
        <dsp:cNvSpPr/>
      </dsp:nvSpPr>
      <dsp:spPr>
        <a:xfrm rot="5400000">
          <a:off x="4106435" y="-2198649"/>
          <a:ext cx="773132" cy="732079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n-US" sz="2300" kern="1200" dirty="0" smtClean="0">
              <a:solidFill>
                <a:srgbClr val="1F497D"/>
              </a:solidFill>
            </a:rPr>
            <a:t>Highlight the data</a:t>
          </a:r>
          <a:endParaRPr lang="en-US" sz="2300" kern="1200" dirty="0">
            <a:solidFill>
              <a:srgbClr val="1F497D"/>
            </a:solidFill>
          </a:endParaRPr>
        </a:p>
      </dsp:txBody>
      <dsp:txXfrm rot="-5400000">
        <a:off x="832604" y="1112923"/>
        <a:ext cx="7283054" cy="697650"/>
      </dsp:txXfrm>
    </dsp:sp>
    <dsp:sp modelId="{E956B599-9F40-0443-9076-968AD3F09CDE}">
      <dsp:nvSpPr>
        <dsp:cNvPr id="0" name=""/>
        <dsp:cNvSpPr/>
      </dsp:nvSpPr>
      <dsp:spPr>
        <a:xfrm rot="5400000">
          <a:off x="-178415" y="2326897"/>
          <a:ext cx="1189434" cy="83260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kern="1200" dirty="0" smtClean="0"/>
            <a:t>3</a:t>
          </a:r>
          <a:endParaRPr lang="en-US" sz="2300" kern="1200" dirty="0"/>
        </a:p>
      </dsp:txBody>
      <dsp:txXfrm rot="-5400000">
        <a:off x="0" y="2564784"/>
        <a:ext cx="832604" cy="356830"/>
      </dsp:txXfrm>
    </dsp:sp>
    <dsp:sp modelId="{32172C2A-92D9-D34A-A52A-3FD2388AA0BB}">
      <dsp:nvSpPr>
        <dsp:cNvPr id="0" name=""/>
        <dsp:cNvSpPr/>
      </dsp:nvSpPr>
      <dsp:spPr>
        <a:xfrm rot="5400000">
          <a:off x="4106435" y="-1125348"/>
          <a:ext cx="773132" cy="732079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n-US" sz="2300" kern="1200" dirty="0" smtClean="0">
              <a:solidFill>
                <a:srgbClr val="1F497D"/>
              </a:solidFill>
            </a:rPr>
            <a:t>Select the type of chart, e.g., column, bar, line, pie, area, scatter, other</a:t>
          </a:r>
          <a:endParaRPr lang="en-US" sz="2300" kern="1200" dirty="0">
            <a:solidFill>
              <a:srgbClr val="1F497D"/>
            </a:solidFill>
          </a:endParaRPr>
        </a:p>
      </dsp:txBody>
      <dsp:txXfrm rot="-5400000">
        <a:off x="832604" y="2186224"/>
        <a:ext cx="7283054" cy="697650"/>
      </dsp:txXfrm>
    </dsp:sp>
    <dsp:sp modelId="{1C02AAEE-8BF7-664D-8581-D7E272C91CA8}">
      <dsp:nvSpPr>
        <dsp:cNvPr id="0" name=""/>
        <dsp:cNvSpPr/>
      </dsp:nvSpPr>
      <dsp:spPr>
        <a:xfrm rot="5400000">
          <a:off x="-178415" y="3400198"/>
          <a:ext cx="1189434" cy="83260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kern="1200" dirty="0" smtClean="0"/>
            <a:t>4</a:t>
          </a:r>
          <a:endParaRPr lang="en-US" sz="2300" kern="1200" dirty="0"/>
        </a:p>
      </dsp:txBody>
      <dsp:txXfrm rot="-5400000">
        <a:off x="0" y="3638085"/>
        <a:ext cx="832604" cy="356830"/>
      </dsp:txXfrm>
    </dsp:sp>
    <dsp:sp modelId="{59A24B22-F41C-A145-A0BE-04A377FC168B}">
      <dsp:nvSpPr>
        <dsp:cNvPr id="0" name=""/>
        <dsp:cNvSpPr/>
      </dsp:nvSpPr>
      <dsp:spPr>
        <a:xfrm rot="5400000">
          <a:off x="4106435" y="-52048"/>
          <a:ext cx="773132" cy="732079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n-US" sz="2300" kern="1200" dirty="0" smtClean="0">
              <a:solidFill>
                <a:srgbClr val="1F497D"/>
              </a:solidFill>
            </a:rPr>
            <a:t>Insert the chart type, e.g., 2-D column, 3-D column, cylinder, cone, pyramid, other</a:t>
          </a:r>
          <a:endParaRPr lang="en-US" sz="2300" kern="1200" dirty="0">
            <a:solidFill>
              <a:srgbClr val="1F497D"/>
            </a:solidFill>
          </a:endParaRPr>
        </a:p>
      </dsp:txBody>
      <dsp:txXfrm rot="-5400000">
        <a:off x="832604" y="3259524"/>
        <a:ext cx="7283054" cy="697650"/>
      </dsp:txXfrm>
    </dsp:sp>
    <dsp:sp modelId="{1D8F15A5-E4BA-6C43-AD7E-0F50B6B460F4}">
      <dsp:nvSpPr>
        <dsp:cNvPr id="0" name=""/>
        <dsp:cNvSpPr/>
      </dsp:nvSpPr>
      <dsp:spPr>
        <a:xfrm rot="5400000">
          <a:off x="-178415" y="4473499"/>
          <a:ext cx="1189434" cy="83260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kern="1200" dirty="0" smtClean="0"/>
            <a:t>5</a:t>
          </a:r>
          <a:endParaRPr lang="en-US" sz="2300" kern="1200" dirty="0"/>
        </a:p>
      </dsp:txBody>
      <dsp:txXfrm rot="-5400000">
        <a:off x="0" y="4711386"/>
        <a:ext cx="832604" cy="356830"/>
      </dsp:txXfrm>
    </dsp:sp>
    <dsp:sp modelId="{0523B553-2A70-B146-BA03-A1D5C1E6855F}">
      <dsp:nvSpPr>
        <dsp:cNvPr id="0" name=""/>
        <dsp:cNvSpPr/>
      </dsp:nvSpPr>
      <dsp:spPr>
        <a:xfrm rot="5400000">
          <a:off x="4106435" y="1021252"/>
          <a:ext cx="773132" cy="732079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n-US" sz="2300" kern="1200" dirty="0" smtClean="0">
              <a:solidFill>
                <a:srgbClr val="1F497D"/>
              </a:solidFill>
            </a:rPr>
            <a:t>Select the chart and modify the chart layout, as desired</a:t>
          </a:r>
          <a:endParaRPr lang="en-US" sz="2300" kern="1200" dirty="0">
            <a:solidFill>
              <a:srgbClr val="1F497D"/>
            </a:solidFill>
          </a:endParaRPr>
        </a:p>
      </dsp:txBody>
      <dsp:txXfrm rot="-5400000">
        <a:off x="832604" y="4332825"/>
        <a:ext cx="7283054" cy="6976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40FEF-73B7-0243-9215-635CFAB18ED2}">
      <dsp:nvSpPr>
        <dsp:cNvPr id="0" name=""/>
        <dsp:cNvSpPr/>
      </dsp:nvSpPr>
      <dsp:spPr>
        <a:xfrm rot="5400000">
          <a:off x="-160377" y="160707"/>
          <a:ext cx="1069181" cy="74842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Line &amp; Area Charts</a:t>
          </a:r>
          <a:endParaRPr lang="en-US" sz="1000" kern="1200" dirty="0"/>
        </a:p>
      </dsp:txBody>
      <dsp:txXfrm rot="-5400000">
        <a:off x="1" y="374542"/>
        <a:ext cx="748426" cy="320755"/>
      </dsp:txXfrm>
    </dsp:sp>
    <dsp:sp modelId="{CBF18EAF-1C19-994A-8840-3E9D845C347F}">
      <dsp:nvSpPr>
        <dsp:cNvPr id="0" name=""/>
        <dsp:cNvSpPr/>
      </dsp:nvSpPr>
      <dsp:spPr>
        <a:xfrm rot="5400000">
          <a:off x="3874829" y="-3126072"/>
          <a:ext cx="694967" cy="694777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b="1" kern="1200" baseline="0" dirty="0" smtClean="0">
              <a:solidFill>
                <a:schemeClr val="tx2"/>
              </a:solidFill>
            </a:rPr>
            <a:t>Line charts and area charts</a:t>
          </a:r>
          <a:r>
            <a:rPr lang="en-US" sz="1100" kern="1200" baseline="0" dirty="0" smtClean="0">
              <a:solidFill>
                <a:schemeClr val="tx2"/>
              </a:solidFill>
            </a:rPr>
            <a:t> are most often used to present longitudinal or time series data, arranged to display change over time, e.g., year 1, year 2, year 3, year 4. </a:t>
          </a:r>
          <a:endParaRPr lang="en-US" sz="1100" kern="1200" baseline="0" dirty="0">
            <a:solidFill>
              <a:schemeClr val="tx2"/>
            </a:solidFill>
          </a:endParaRPr>
        </a:p>
      </dsp:txBody>
      <dsp:txXfrm rot="-5400000">
        <a:off x="748427" y="34255"/>
        <a:ext cx="6913847" cy="627117"/>
      </dsp:txXfrm>
    </dsp:sp>
    <dsp:sp modelId="{0B9F8D2A-2F09-1644-8C13-F30994B13313}">
      <dsp:nvSpPr>
        <dsp:cNvPr id="0" name=""/>
        <dsp:cNvSpPr/>
      </dsp:nvSpPr>
      <dsp:spPr>
        <a:xfrm rot="5400000">
          <a:off x="-160377" y="1112446"/>
          <a:ext cx="1069181" cy="74842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Column &amp; Bar Charts</a:t>
          </a:r>
          <a:endParaRPr lang="en-US" sz="1000" kern="1200" dirty="0"/>
        </a:p>
      </dsp:txBody>
      <dsp:txXfrm rot="-5400000">
        <a:off x="1" y="1326281"/>
        <a:ext cx="748426" cy="320755"/>
      </dsp:txXfrm>
    </dsp:sp>
    <dsp:sp modelId="{D79F23CD-EC81-DA44-9E5B-AA90FF85B05B}">
      <dsp:nvSpPr>
        <dsp:cNvPr id="0" name=""/>
        <dsp:cNvSpPr/>
      </dsp:nvSpPr>
      <dsp:spPr>
        <a:xfrm rot="5400000">
          <a:off x="3874829" y="-2174332"/>
          <a:ext cx="694967" cy="694777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b="1" kern="1200" baseline="0" dirty="0" smtClean="0">
              <a:solidFill>
                <a:schemeClr val="tx2"/>
              </a:solidFill>
            </a:rPr>
            <a:t>Column and bar charts</a:t>
          </a:r>
          <a:r>
            <a:rPr lang="en-US" sz="1100" kern="1200" baseline="0" dirty="0" smtClean="0">
              <a:solidFill>
                <a:schemeClr val="tx2"/>
              </a:solidFill>
            </a:rPr>
            <a:t> contain columns or bars with lengths proportional to the values that they represent. They are used to compare discrete data (i.e., various categories), with each category represented by a single bar or column. </a:t>
          </a:r>
          <a:endParaRPr lang="en-US" sz="1100" kern="1200" baseline="0" dirty="0">
            <a:solidFill>
              <a:schemeClr val="tx2"/>
            </a:solidFill>
          </a:endParaRPr>
        </a:p>
      </dsp:txBody>
      <dsp:txXfrm rot="-5400000">
        <a:off x="748427" y="985995"/>
        <a:ext cx="6913847" cy="627117"/>
      </dsp:txXfrm>
    </dsp:sp>
    <dsp:sp modelId="{D3FC8AC7-1A53-544B-AB0B-3273DE20748D}">
      <dsp:nvSpPr>
        <dsp:cNvPr id="0" name=""/>
        <dsp:cNvSpPr/>
      </dsp:nvSpPr>
      <dsp:spPr>
        <a:xfrm rot="5400000">
          <a:off x="-160377" y="2064186"/>
          <a:ext cx="1069181" cy="74842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Scatterplots</a:t>
          </a:r>
          <a:endParaRPr lang="en-US" sz="1000" kern="1200" dirty="0"/>
        </a:p>
      </dsp:txBody>
      <dsp:txXfrm rot="-5400000">
        <a:off x="1" y="2278021"/>
        <a:ext cx="748426" cy="320755"/>
      </dsp:txXfrm>
    </dsp:sp>
    <dsp:sp modelId="{19A3078E-ABC0-6543-9F2A-88CCB69AF3FC}">
      <dsp:nvSpPr>
        <dsp:cNvPr id="0" name=""/>
        <dsp:cNvSpPr/>
      </dsp:nvSpPr>
      <dsp:spPr>
        <a:xfrm rot="5400000">
          <a:off x="3874829" y="-1222592"/>
          <a:ext cx="694967" cy="694777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b="1" kern="1200" baseline="0" dirty="0" smtClean="0">
              <a:solidFill>
                <a:schemeClr val="tx2"/>
              </a:solidFill>
            </a:rPr>
            <a:t>Scatterplots</a:t>
          </a:r>
          <a:r>
            <a:rPr lang="en-US" sz="1100" kern="1200" baseline="0" dirty="0" smtClean="0">
              <a:solidFill>
                <a:schemeClr val="tx2"/>
              </a:solidFill>
            </a:rPr>
            <a:t> are used to display the strength and direction of relationship between two continuous variables. </a:t>
          </a:r>
        </a:p>
      </dsp:txBody>
      <dsp:txXfrm rot="-5400000">
        <a:off x="748427" y="1937735"/>
        <a:ext cx="6913847" cy="627117"/>
      </dsp:txXfrm>
    </dsp:sp>
    <dsp:sp modelId="{BD5D64F4-BF0B-4545-897A-0AA7AABC457E}">
      <dsp:nvSpPr>
        <dsp:cNvPr id="0" name=""/>
        <dsp:cNvSpPr/>
      </dsp:nvSpPr>
      <dsp:spPr>
        <a:xfrm rot="5400000">
          <a:off x="-160377" y="3015926"/>
          <a:ext cx="1069181" cy="74842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Histograms</a:t>
          </a:r>
          <a:endParaRPr lang="en-US" sz="1000" kern="1200" dirty="0"/>
        </a:p>
      </dsp:txBody>
      <dsp:txXfrm rot="-5400000">
        <a:off x="1" y="3229761"/>
        <a:ext cx="748426" cy="320755"/>
      </dsp:txXfrm>
    </dsp:sp>
    <dsp:sp modelId="{AD61F216-3A50-204C-94FB-40267A6CA0C6}">
      <dsp:nvSpPr>
        <dsp:cNvPr id="0" name=""/>
        <dsp:cNvSpPr/>
      </dsp:nvSpPr>
      <dsp:spPr>
        <a:xfrm rot="5400000">
          <a:off x="3874829" y="-270853"/>
          <a:ext cx="694967" cy="694777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b="1" kern="1200" baseline="0" dirty="0" smtClean="0">
              <a:solidFill>
                <a:schemeClr val="tx2"/>
              </a:solidFill>
            </a:rPr>
            <a:t>Histograms</a:t>
          </a:r>
          <a:r>
            <a:rPr lang="en-US" sz="1100" kern="1200" baseline="0" dirty="0" smtClean="0">
              <a:solidFill>
                <a:schemeClr val="tx2"/>
              </a:solidFill>
            </a:rPr>
            <a:t> are used to display the frequency distribution of a continuous variable. Histograms are drawn so that the range of the data is split into equal-sized bins and plotted on the x-axis from lowest to highest values. Frequency counts for each bin are plotted on the y-axis. Histograms are frequently used to evaluate normality.</a:t>
          </a:r>
          <a:endParaRPr lang="en-US" sz="1100" kern="1200" baseline="0" dirty="0">
            <a:solidFill>
              <a:schemeClr val="tx2"/>
            </a:solidFill>
          </a:endParaRPr>
        </a:p>
      </dsp:txBody>
      <dsp:txXfrm rot="-5400000">
        <a:off x="748427" y="2889474"/>
        <a:ext cx="6913847" cy="627117"/>
      </dsp:txXfrm>
    </dsp:sp>
    <dsp:sp modelId="{BF2B567A-29D3-3745-A464-F012672C6F68}">
      <dsp:nvSpPr>
        <dsp:cNvPr id="0" name=""/>
        <dsp:cNvSpPr/>
      </dsp:nvSpPr>
      <dsp:spPr>
        <a:xfrm rot="5400000">
          <a:off x="-160377" y="3967665"/>
          <a:ext cx="1069181" cy="74842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Pie Charts</a:t>
          </a:r>
          <a:endParaRPr lang="en-US" sz="1000" kern="1200" dirty="0"/>
        </a:p>
      </dsp:txBody>
      <dsp:txXfrm rot="-5400000">
        <a:off x="1" y="4181500"/>
        <a:ext cx="748426" cy="320755"/>
      </dsp:txXfrm>
    </dsp:sp>
    <dsp:sp modelId="{FB56D0DA-F4F4-7B45-822F-30E58F7E35CE}">
      <dsp:nvSpPr>
        <dsp:cNvPr id="0" name=""/>
        <dsp:cNvSpPr/>
      </dsp:nvSpPr>
      <dsp:spPr>
        <a:xfrm rot="5400000">
          <a:off x="3874829" y="680886"/>
          <a:ext cx="694967" cy="694777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b="1" kern="1200" baseline="0" dirty="0" smtClean="0">
              <a:solidFill>
                <a:schemeClr val="tx2"/>
              </a:solidFill>
            </a:rPr>
            <a:t>Pie charts</a:t>
          </a:r>
          <a:r>
            <a:rPr lang="en-US" sz="1100" kern="1200" baseline="0" dirty="0" smtClean="0">
              <a:solidFill>
                <a:schemeClr val="tx2"/>
              </a:solidFill>
            </a:rPr>
            <a:t> are used to display percentage values as slices of a pie and to illustrate numerical proportions. </a:t>
          </a:r>
          <a:endParaRPr lang="en-US" sz="1100" kern="1200" baseline="0" dirty="0">
            <a:solidFill>
              <a:schemeClr val="tx2"/>
            </a:solidFill>
          </a:endParaRPr>
        </a:p>
      </dsp:txBody>
      <dsp:txXfrm rot="-5400000">
        <a:off x="748427" y="3841214"/>
        <a:ext cx="6913847" cy="6271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C221C-8ADF-8F4C-A4AB-1ED1486C2BAB}">
      <dsp:nvSpPr>
        <dsp:cNvPr id="0" name=""/>
        <dsp:cNvSpPr/>
      </dsp:nvSpPr>
      <dsp:spPr>
        <a:xfrm>
          <a:off x="2057400" y="0"/>
          <a:ext cx="4114800" cy="2910681"/>
        </a:xfrm>
        <a:prstGeom prst="trapezoid">
          <a:avLst>
            <a:gd name="adj" fmla="val 706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0">
            <a:lnSpc>
              <a:spcPct val="90000"/>
            </a:lnSpc>
            <a:spcBef>
              <a:spcPct val="0"/>
            </a:spcBef>
            <a:spcAft>
              <a:spcPct val="35000"/>
            </a:spcAft>
          </a:pPr>
          <a:r>
            <a:rPr lang="en-US" sz="6500" kern="1200" dirty="0" smtClean="0"/>
            <a:t>Charts Overview</a:t>
          </a:r>
          <a:endParaRPr lang="en-US" sz="6500" kern="1200" dirty="0"/>
        </a:p>
      </dsp:txBody>
      <dsp:txXfrm>
        <a:off x="2057400" y="0"/>
        <a:ext cx="4114800" cy="2910681"/>
      </dsp:txXfrm>
    </dsp:sp>
    <dsp:sp modelId="{570ECD48-A719-8C40-9E13-BDECC43874A0}">
      <dsp:nvSpPr>
        <dsp:cNvPr id="0" name=""/>
        <dsp:cNvSpPr/>
      </dsp:nvSpPr>
      <dsp:spPr>
        <a:xfrm>
          <a:off x="0" y="2910681"/>
          <a:ext cx="8229600" cy="2910681"/>
        </a:xfrm>
        <a:prstGeom prst="trapezoid">
          <a:avLst>
            <a:gd name="adj" fmla="val 706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0">
            <a:lnSpc>
              <a:spcPct val="90000"/>
            </a:lnSpc>
            <a:spcBef>
              <a:spcPct val="0"/>
            </a:spcBef>
            <a:spcAft>
              <a:spcPct val="35000"/>
            </a:spcAft>
          </a:pPr>
          <a:r>
            <a:rPr lang="en-US" sz="6500" kern="1200" smtClean="0"/>
            <a:t>End of Presentation</a:t>
          </a:r>
          <a:endParaRPr lang="en-US" sz="6500" kern="1200"/>
        </a:p>
      </dsp:txBody>
      <dsp:txXfrm>
        <a:off x="1440179" y="2910681"/>
        <a:ext cx="5349240" cy="291068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52747-AACE-4AB3-AD6C-7312DB1EC921}" type="datetimeFigureOut">
              <a:rPr lang="en-US" smtClean="0"/>
              <a:t>10/14/15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0BF41-17FD-43F1-B3B5-5D96A472EB62}" type="slidenum">
              <a:rPr lang="en-US" smtClean="0"/>
              <a:t>‹#›</a:t>
            </a:fld>
            <a:endParaRPr lang="en-US"/>
          </a:p>
        </p:txBody>
      </p:sp>
    </p:spTree>
    <p:extLst>
      <p:ext uri="{BB962C8B-B14F-4D97-AF65-F5344CB8AC3E}">
        <p14:creationId xmlns:p14="http://schemas.microsoft.com/office/powerpoint/2010/main" val="383908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99D3853-3188-4398-ABA6-307A6729E8D4}" type="datetime1">
              <a:rPr lang="en-US" smtClean="0"/>
              <a:t>10/14/15</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85444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807B9-823A-44D3-A830-9795654C6833}" type="datetime1">
              <a:rPr lang="en-US" smtClean="0"/>
              <a:t>10/14/15</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95594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9C3463-EF26-4505-A3D6-0AEDC3E83E98}" type="datetime1">
              <a:rPr lang="en-US" smtClean="0"/>
              <a:t>10/14/15</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02077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596679-7B7E-454E-A95C-517422D3966C}" type="datetime1">
              <a:rPr lang="en-US" smtClean="0"/>
              <a:t>10/14/15</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55174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30070E-D363-4A9C-B911-D9A463825519}" type="datetime1">
              <a:rPr lang="en-US" smtClean="0"/>
              <a:t>10/14/15</a:t>
            </a:fld>
            <a:endParaRPr lang="en-US"/>
          </a:p>
        </p:txBody>
      </p:sp>
      <p:sp>
        <p:nvSpPr>
          <p:cNvPr id="8" name="Footer Placeholder 7"/>
          <p:cNvSpPr>
            <a:spLocks noGrp="1"/>
          </p:cNvSpPr>
          <p:nvPr>
            <p:ph type="ftr" sz="quarter" idx="11"/>
          </p:nvPr>
        </p:nvSpPr>
        <p:spPr/>
        <p:txBody>
          <a:bodyPr/>
          <a:lstStyle/>
          <a:p>
            <a:r>
              <a:rPr lang="en-US" smtClean="0"/>
              <a:t>Copyright 2014 by Alfred P. Rovai, Jason D. Baker, and Michael K. Ponton</a:t>
            </a:r>
            <a:endParaRPr lang="en-US"/>
          </a:p>
        </p:txBody>
      </p:sp>
      <p:sp>
        <p:nvSpPr>
          <p:cNvPr id="9" name="Slide Number Placeholder 8"/>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39206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B230E1-7F74-4E93-A867-A38B563B8581}" type="datetime1">
              <a:rPr lang="en-US" smtClean="0"/>
              <a:t>10/14/15</a:t>
            </a:fld>
            <a:endParaRPr lang="en-US"/>
          </a:p>
        </p:txBody>
      </p:sp>
      <p:sp>
        <p:nvSpPr>
          <p:cNvPr id="4" name="Footer Placeholder 3"/>
          <p:cNvSpPr>
            <a:spLocks noGrp="1"/>
          </p:cNvSpPr>
          <p:nvPr>
            <p:ph type="ftr" sz="quarter" idx="11"/>
          </p:nvPr>
        </p:nvSpPr>
        <p:spPr/>
        <p:txBody>
          <a:bodyPr/>
          <a:lstStyle/>
          <a:p>
            <a:r>
              <a:rPr lang="en-US" smtClean="0"/>
              <a:t>Copyright 2014 by Alfred P. Rovai, Jason D. Baker, and Michael K. Ponton</a:t>
            </a:r>
            <a:endParaRPr lang="en-US"/>
          </a:p>
        </p:txBody>
      </p:sp>
      <p:sp>
        <p:nvSpPr>
          <p:cNvPr id="5" name="Slide Number Placeholder 4"/>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238259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6A8B3-707A-4C07-A3A9-C9341EB252BF}" type="datetime1">
              <a:rPr lang="en-US" smtClean="0"/>
              <a:t>10/14/15</a:t>
            </a:fld>
            <a:endParaRPr lang="en-US"/>
          </a:p>
        </p:txBody>
      </p:sp>
      <p:sp>
        <p:nvSpPr>
          <p:cNvPr id="3" name="Footer Placeholder 2"/>
          <p:cNvSpPr>
            <a:spLocks noGrp="1"/>
          </p:cNvSpPr>
          <p:nvPr>
            <p:ph type="ftr" sz="quarter" idx="11"/>
          </p:nvPr>
        </p:nvSpPr>
        <p:spPr/>
        <p:txBody>
          <a:bodyPr/>
          <a:lstStyle/>
          <a:p>
            <a:r>
              <a:rPr lang="en-US" smtClean="0"/>
              <a:t>Copyright 2014 by Alfred P. Rovai, Jason D. Baker, and Michael K. Ponton</a:t>
            </a:r>
            <a:endParaRPr lang="en-US"/>
          </a:p>
        </p:txBody>
      </p:sp>
      <p:sp>
        <p:nvSpPr>
          <p:cNvPr id="4" name="Slide Number Placeholder 3"/>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44012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D16A4-BEE0-4D5E-9504-098B3B1FCA6F}" type="datetime1">
              <a:rPr lang="en-US" smtClean="0"/>
              <a:t>10/14/15</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17297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7DDE4-DA66-47F5-B123-60C0B0D7E1BE}" type="datetime1">
              <a:rPr lang="en-US" smtClean="0"/>
              <a:t>10/14/15</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69650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B7D93-0BE6-4CF8-9B57-C245C6C87181}" type="datetime1">
              <a:rPr lang="en-US" smtClean="0"/>
              <a:t>10/14/15</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87352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6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F85E7-6387-462E-9934-6C92A8736218}" type="datetime1">
              <a:rPr lang="en-US" smtClean="0"/>
              <a:t>10/14/15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2014 by Alfred P. Rovai, Jason D. Baker, and Michael K. Ponton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2AE74-9504-4F08-A931-E4840DD8D596}" type="slidenum">
              <a:rPr lang="en-US" smtClean="0"/>
              <a:t>‹#›</a:t>
            </a:fld>
            <a:endParaRPr lang="en-US"/>
          </a:p>
        </p:txBody>
      </p:sp>
    </p:spTree>
    <p:extLst>
      <p:ext uri="{BB962C8B-B14F-4D97-AF65-F5344CB8AC3E}">
        <p14:creationId xmlns:p14="http://schemas.microsoft.com/office/powerpoint/2010/main" val="93710755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1.xml"/><Relationship Id="rId2"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i="1" dirty="0" smtClean="0">
                <a:latin typeface="Times New Roman" pitchFamily="18" charset="0"/>
                <a:cs typeface="Times New Roman" pitchFamily="18" charset="0"/>
              </a:rPr>
              <a:t>Statistical Fundamentals</a:t>
            </a:r>
            <a:r>
              <a:rPr lang="en-US" sz="2400" dirty="0" smtClean="0">
                <a:latin typeface="Times New Roman" pitchFamily="18" charset="0"/>
                <a:cs typeface="Times New Roman" pitchFamily="18" charset="0"/>
              </a:rPr>
              <a:t>: </a:t>
            </a:r>
            <a:br>
              <a:rPr lang="en-US" sz="2400" dirty="0" smtClean="0">
                <a:latin typeface="Times New Roman" pitchFamily="18" charset="0"/>
                <a:cs typeface="Times New Roman" pitchFamily="18" charset="0"/>
              </a:rPr>
            </a:br>
            <a:r>
              <a:rPr lang="en-US" sz="2400" i="1" dirty="0" smtClean="0">
                <a:latin typeface="Times New Roman" pitchFamily="18" charset="0"/>
                <a:cs typeface="Times New Roman" pitchFamily="18" charset="0"/>
              </a:rPr>
              <a:t>Using Microsoft Excel for </a:t>
            </a:r>
            <a:r>
              <a:rPr lang="en-US" sz="2400" i="1" dirty="0" err="1" smtClean="0">
                <a:latin typeface="Times New Roman" pitchFamily="18" charset="0"/>
                <a:cs typeface="Times New Roman" pitchFamily="18" charset="0"/>
              </a:rPr>
              <a:t>Univariate</a:t>
            </a:r>
            <a:r>
              <a:rPr lang="en-US" sz="2400" i="1" dirty="0" smtClean="0">
                <a:latin typeface="Times New Roman" pitchFamily="18" charset="0"/>
                <a:cs typeface="Times New Roman" pitchFamily="18" charset="0"/>
              </a:rPr>
              <a:t> and Bivariate Analysis</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429000" y="2362201"/>
            <a:ext cx="5257800" cy="1981199"/>
          </a:xfrm>
        </p:spPr>
        <p:txBody>
          <a:bodyPr>
            <a:normAutofit fontScale="92500" lnSpcReduction="20000"/>
          </a:bodyPr>
          <a:lstStyle/>
          <a:p>
            <a:pPr marL="0" indent="0" algn="ctr">
              <a:buNone/>
            </a:pPr>
            <a:r>
              <a:rPr lang="en-US" sz="4000" dirty="0" smtClean="0">
                <a:latin typeface="Times New Roman" pitchFamily="18" charset="0"/>
                <a:cs typeface="Times New Roman" pitchFamily="18" charset="0"/>
              </a:rPr>
              <a:t>Charts Overview</a:t>
            </a:r>
          </a:p>
          <a:p>
            <a:pPr marL="0" indent="0" algn="ctr">
              <a:buNone/>
            </a:pPr>
            <a:endParaRPr lang="en-US" sz="4000" dirty="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PowerPoint Prepared by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a:t>
            </a:r>
            <a:br>
              <a:rPr lang="en-US"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a:p>
            <a:pPr marL="0" indent="0" algn="ctr">
              <a:buNone/>
            </a:pP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Presentation  </a:t>
            </a:r>
            <a:r>
              <a:rPr lang="en-US" dirty="0" smtClean="0">
                <a:latin typeface="Times New Roman"/>
                <a:cs typeface="Times New Roman"/>
              </a:rPr>
              <a:t>© </a:t>
            </a:r>
            <a:r>
              <a:rPr lang="en-US" dirty="0" smtClean="0">
                <a:latin typeface="Times New Roman" pitchFamily="18" charset="0"/>
                <a:cs typeface="Times New Roman" pitchFamily="18" charset="0"/>
              </a:rPr>
              <a:t>2015 by Alfred P. Rovai</a:t>
            </a:r>
            <a:endParaRPr lang="en-US" dirty="0">
              <a:latin typeface="Times New Roman" pitchFamily="18" charset="0"/>
              <a:cs typeface="Times New Roman" pitchFamily="18" charset="0"/>
            </a:endParaRPr>
          </a:p>
        </p:txBody>
      </p:sp>
      <p:pic>
        <p:nvPicPr>
          <p:cNvPr id="10" name="Picture 9" descr="watertree press logo 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419600"/>
            <a:ext cx="2133600" cy="723410"/>
          </a:xfrm>
          <a:prstGeom prst="rect">
            <a:avLst/>
          </a:prstGeom>
        </p:spPr>
      </p:pic>
      <p:sp>
        <p:nvSpPr>
          <p:cNvPr id="5" name="TextBox 4"/>
          <p:cNvSpPr txBox="1"/>
          <p:nvPr/>
        </p:nvSpPr>
        <p:spPr>
          <a:xfrm>
            <a:off x="1066800" y="5791200"/>
            <a:ext cx="7010400" cy="276999"/>
          </a:xfrm>
          <a:prstGeom prst="rect">
            <a:avLst/>
          </a:prstGeom>
          <a:noFill/>
        </p:spPr>
        <p:txBody>
          <a:bodyPr wrap="square" rtlCol="0">
            <a:spAutoFit/>
          </a:bodyPr>
          <a:lstStyle/>
          <a:p>
            <a:pPr algn="ctr"/>
            <a:r>
              <a:rPr lang="en-US" sz="1200" dirty="0" smtClean="0">
                <a:latin typeface="Times New Roman"/>
                <a:cs typeface="Times New Roman"/>
              </a:rPr>
              <a:t>Microsoft® Excel® Screen </a:t>
            </a:r>
            <a:r>
              <a:rPr lang="en-US" sz="1200" dirty="0">
                <a:latin typeface="Times New Roman"/>
                <a:cs typeface="Times New Roman"/>
              </a:rPr>
              <a:t>P</a:t>
            </a:r>
            <a:r>
              <a:rPr lang="en-US" sz="1200" dirty="0" smtClean="0">
                <a:latin typeface="Times New Roman"/>
                <a:cs typeface="Times New Roman"/>
              </a:rPr>
              <a:t>rints </a:t>
            </a:r>
            <a:r>
              <a:rPr lang="en-US" sz="1200" dirty="0">
                <a:latin typeface="Times New Roman"/>
                <a:cs typeface="Times New Roman"/>
              </a:rPr>
              <a:t>Courtesy of </a:t>
            </a:r>
            <a:r>
              <a:rPr lang="en-US" sz="1200" dirty="0" smtClean="0">
                <a:latin typeface="Times New Roman"/>
                <a:cs typeface="Times New Roman"/>
              </a:rPr>
              <a:t>Microsoft Corporation.</a:t>
            </a:r>
            <a:endParaRPr lang="en-US" sz="1200" dirty="0">
              <a:latin typeface="Times New Roman"/>
              <a:cs typeface="Times New Roman"/>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511466"/>
            <a:ext cx="3140223" cy="3962400"/>
          </a:xfrm>
          <a:prstGeom prst="rect">
            <a:avLst/>
          </a:prstGeom>
        </p:spPr>
      </p:pic>
    </p:spTree>
    <p:extLst>
      <p:ext uri="{BB962C8B-B14F-4D97-AF65-F5344CB8AC3E}">
        <p14:creationId xmlns:p14="http://schemas.microsoft.com/office/powerpoint/2010/main" val="1481599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200" dirty="0" smtClean="0">
                <a:latin typeface="Times New Roman" pitchFamily="18" charset="0"/>
                <a:cs typeface="Times New Roman" pitchFamily="18" charset="0"/>
              </a:rPr>
              <a:t>Histogram</a:t>
            </a:r>
            <a:endParaRPr lang="en-US" sz="18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5" name="Content Placeholder 4"/>
          <p:cNvSpPr>
            <a:spLocks noGrp="1"/>
          </p:cNvSpPr>
          <p:nvPr>
            <p:ph idx="1"/>
          </p:nvPr>
        </p:nvSpPr>
        <p:spPr>
          <a:xfrm>
            <a:off x="457200" y="3962400"/>
            <a:ext cx="8229600" cy="2133600"/>
          </a:xfrm>
        </p:spPr>
        <p:txBody>
          <a:bodyPr>
            <a:normAutofit fontScale="47500" lnSpcReduction="20000"/>
          </a:bodyPr>
          <a:lstStyle/>
          <a:p>
            <a:pPr lvl="0" rtl="0"/>
            <a:r>
              <a:rPr lang="en-US" dirty="0" smtClean="0"/>
              <a:t>A histogram is used to evaluate the shape of a distribution of a continuous variable. </a:t>
            </a:r>
          </a:p>
          <a:p>
            <a:pPr lvl="0" rtl="0"/>
            <a:r>
              <a:rPr lang="en-US" dirty="0" smtClean="0"/>
              <a:t>The x-axis depicts the range of the variable from minimum to maximum scores in fixed intervals.</a:t>
            </a:r>
          </a:p>
          <a:p>
            <a:pPr lvl="0" rtl="0"/>
            <a:r>
              <a:rPr lang="en-US" dirty="0" smtClean="0"/>
              <a:t>The y-axis depicts the number of values in each bin (column). For example, there are two scores in the first bin (scores 17 and lower) and there are zero scores in the second bin (scores higher than 17 and no higher than 20).</a:t>
            </a:r>
          </a:p>
          <a:p>
            <a:pPr lvl="0" rtl="0"/>
            <a:r>
              <a:rPr lang="en-US" dirty="0" smtClean="0"/>
              <a:t>Histograms, unlike column charts, have no spaces between bins (columns).</a:t>
            </a:r>
          </a:p>
          <a:p>
            <a:pPr lvl="0" rtl="0"/>
            <a:r>
              <a:rPr lang="en-US" dirty="0" smtClean="0"/>
              <a:t>The above histogram shows that computer confidence posttest scores are negatively skewed because the negative (left) tail is longer (heavier) than the right tail.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762000"/>
            <a:ext cx="4521200" cy="2886955"/>
          </a:xfrm>
          <a:prstGeom prst="rect">
            <a:avLst/>
          </a:prstGeom>
        </p:spPr>
      </p:pic>
    </p:spTree>
    <p:extLst>
      <p:ext uri="{BB962C8B-B14F-4D97-AF65-F5344CB8AC3E}">
        <p14:creationId xmlns:p14="http://schemas.microsoft.com/office/powerpoint/2010/main" val="2094022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200" dirty="0" smtClean="0">
                <a:latin typeface="Times New Roman" pitchFamily="18" charset="0"/>
                <a:cs typeface="Times New Roman" pitchFamily="18" charset="0"/>
              </a:rPr>
              <a:t>Pie Chart</a:t>
            </a:r>
            <a:endParaRPr lang="en-US" sz="18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4267200"/>
            <a:ext cx="8229600" cy="1858963"/>
          </a:xfrm>
        </p:spPr>
        <p:txBody>
          <a:bodyPr>
            <a:normAutofit fontScale="47500" lnSpcReduction="20000"/>
          </a:bodyPr>
          <a:lstStyle/>
          <a:p>
            <a:pPr lvl="0" rtl="0"/>
            <a:r>
              <a:rPr lang="en-US" dirty="0" smtClean="0"/>
              <a:t>A pie chart is a circular chart that is divided into sectors or slices to show </a:t>
            </a:r>
            <a:r>
              <a:rPr lang="en-US" dirty="0" smtClean="0"/>
              <a:t>approximate proportional relationships </a:t>
            </a:r>
            <a:r>
              <a:rPr lang="en-US" dirty="0" smtClean="0"/>
              <a:t>(i.e., relative size of data) to the </a:t>
            </a:r>
            <a:r>
              <a:rPr lang="en-US" dirty="0" smtClean="0"/>
              <a:t>whole at a specific point in time. </a:t>
            </a:r>
            <a:endParaRPr lang="en-US" dirty="0" smtClean="0"/>
          </a:p>
          <a:p>
            <a:pPr lvl="0"/>
            <a:r>
              <a:rPr lang="en-US" dirty="0" smtClean="0"/>
              <a:t>Pie charts are useful </a:t>
            </a:r>
            <a:r>
              <a:rPr lang="en-US" dirty="0" smtClean="0"/>
              <a:t>for comparing proportions and showing how data are distributed. </a:t>
            </a:r>
            <a:r>
              <a:rPr lang="en-US" dirty="0"/>
              <a:t>However, </a:t>
            </a:r>
            <a:r>
              <a:rPr lang="en-US" dirty="0" smtClean="0"/>
              <a:t>a weakness of pie charts is that angles </a:t>
            </a:r>
            <a:r>
              <a:rPr lang="en-US" dirty="0"/>
              <a:t>are harder to estimate for people than </a:t>
            </a:r>
            <a:r>
              <a:rPr lang="en-US" dirty="0" smtClean="0"/>
              <a:t>distances.</a:t>
            </a:r>
          </a:p>
          <a:p>
            <a:pPr lvl="0"/>
            <a:r>
              <a:rPr lang="en-US" dirty="0" smtClean="0"/>
              <a:t>The </a:t>
            </a:r>
            <a:r>
              <a:rPr lang="en-US" dirty="0" smtClean="0"/>
              <a:t>above pie chart shows that 32% of respondents to a survey responded “no” to owning a computer and 68% responded with a “yes.”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762000"/>
            <a:ext cx="4513540" cy="2895600"/>
          </a:xfrm>
          <a:prstGeom prst="rect">
            <a:avLst/>
          </a:prstGeom>
        </p:spPr>
      </p:pic>
    </p:spTree>
    <p:extLst>
      <p:ext uri="{BB962C8B-B14F-4D97-AF65-F5344CB8AC3E}">
        <p14:creationId xmlns:p14="http://schemas.microsoft.com/office/powerpoint/2010/main" val="2087029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graphicFrame>
        <p:nvGraphicFramePr>
          <p:cNvPr id="5" name="Content Placeholder 1"/>
          <p:cNvGraphicFramePr>
            <a:graphicFrameLocks noGrp="1"/>
          </p:cNvGraphicFramePr>
          <p:nvPr>
            <p:ph idx="1"/>
            <p:extLst>
              <p:ext uri="{D42A27DB-BD31-4B8C-83A1-F6EECF244321}">
                <p14:modId xmlns:p14="http://schemas.microsoft.com/office/powerpoint/2010/main" val="1666373333"/>
              </p:ext>
            </p:extLst>
          </p:nvPr>
        </p:nvGraphicFramePr>
        <p:xfrm>
          <a:off x="457200" y="304800"/>
          <a:ext cx="8229600" cy="5821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5875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sz="3200" dirty="0" smtClean="0">
                <a:latin typeface="Times New Roman" pitchFamily="18" charset="0"/>
                <a:cs typeface="Times New Roman" pitchFamily="18" charset="0"/>
              </a:rPr>
              <a:t>Charts</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37937047"/>
              </p:ext>
            </p:extLst>
          </p:nvPr>
        </p:nvGraphicFramePr>
        <p:xfrm>
          <a:off x="533400" y="838200"/>
          <a:ext cx="8153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3528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3200" dirty="0" smtClean="0">
                <a:latin typeface="Times New Roman" pitchFamily="18" charset="0"/>
                <a:cs typeface="Times New Roman" pitchFamily="18" charset="0"/>
              </a:rPr>
              <a:t>Creating a Chart</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973215788"/>
              </p:ext>
            </p:extLst>
          </p:nvPr>
        </p:nvGraphicFramePr>
        <p:xfrm>
          <a:off x="533400" y="838200"/>
          <a:ext cx="8153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8260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Copyright 2015 by Alfred P. Rovai</a:t>
            </a:r>
            <a:endParaRPr lang="en-US" dirty="0"/>
          </a:p>
        </p:txBody>
      </p:sp>
      <p:graphicFrame>
        <p:nvGraphicFramePr>
          <p:cNvPr id="9" name="Diagram 8"/>
          <p:cNvGraphicFramePr/>
          <p:nvPr>
            <p:extLst>
              <p:ext uri="{D42A27DB-BD31-4B8C-83A1-F6EECF244321}">
                <p14:modId xmlns:p14="http://schemas.microsoft.com/office/powerpoint/2010/main" val="917169420"/>
              </p:ext>
            </p:extLst>
          </p:nvPr>
        </p:nvGraphicFramePr>
        <p:xfrm>
          <a:off x="609600" y="1295400"/>
          <a:ext cx="7696199"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609600" y="457200"/>
            <a:ext cx="7696199" cy="584775"/>
          </a:xfrm>
          <a:prstGeom prst="rect">
            <a:avLst/>
          </a:prstGeom>
          <a:noFill/>
        </p:spPr>
        <p:txBody>
          <a:bodyPr wrap="square" rtlCol="0">
            <a:spAutoFit/>
          </a:bodyPr>
          <a:lstStyle/>
          <a:p>
            <a:pPr algn="ctr"/>
            <a:r>
              <a:rPr lang="en-US" sz="3200" dirty="0" smtClean="0"/>
              <a:t>Major Types of Charts</a:t>
            </a:r>
            <a:endParaRPr lang="en-US" sz="3200" dirty="0"/>
          </a:p>
        </p:txBody>
      </p:sp>
    </p:spTree>
    <p:extLst>
      <p:ext uri="{BB962C8B-B14F-4D97-AF65-F5344CB8AC3E}">
        <p14:creationId xmlns:p14="http://schemas.microsoft.com/office/powerpoint/2010/main" val="73965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3200" dirty="0" smtClean="0">
                <a:latin typeface="Times New Roman" pitchFamily="18" charset="0"/>
                <a:cs typeface="Times New Roman" pitchFamily="18" charset="0"/>
              </a:rPr>
              <a:t>Line Charts</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4116388"/>
            <a:ext cx="8229600" cy="1903411"/>
          </a:xfrm>
        </p:spPr>
        <p:txBody>
          <a:bodyPr>
            <a:normAutofit fontScale="85000" lnSpcReduction="20000"/>
          </a:bodyPr>
          <a:lstStyle/>
          <a:p>
            <a:r>
              <a:rPr lang="en-US" sz="2000" dirty="0" smtClean="0"/>
              <a:t>A line chart is used to display related categorical information </a:t>
            </a:r>
            <a:r>
              <a:rPr lang="en-US" sz="2000" dirty="0"/>
              <a:t>as a series of data points called </a:t>
            </a:r>
            <a:r>
              <a:rPr lang="en-US" sz="2000" dirty="0" smtClean="0"/>
              <a:t>markers </a:t>
            </a:r>
            <a:r>
              <a:rPr lang="en-US" sz="2000" dirty="0"/>
              <a:t>connected by straight </a:t>
            </a:r>
            <a:r>
              <a:rPr lang="en-US" sz="2000" b="1" dirty="0"/>
              <a:t>line</a:t>
            </a:r>
            <a:r>
              <a:rPr lang="en-US" sz="2000" dirty="0"/>
              <a:t> segments</a:t>
            </a:r>
            <a:r>
              <a:rPr lang="en-US" sz="2000" dirty="0" smtClean="0"/>
              <a:t>. </a:t>
            </a:r>
            <a:r>
              <a:rPr lang="en-US" sz="2000" dirty="0" smtClean="0"/>
              <a:t>Line charts are useful in determining trends over time that include multiple observations.</a:t>
            </a:r>
          </a:p>
          <a:p>
            <a:r>
              <a:rPr lang="en-US" sz="2000" dirty="0" smtClean="0"/>
              <a:t>Line charts can be used to </a:t>
            </a:r>
            <a:r>
              <a:rPr lang="en-US" sz="2000" dirty="0"/>
              <a:t>extrapolate beyond known data values </a:t>
            </a:r>
            <a:r>
              <a:rPr lang="en-US" sz="2000" dirty="0" smtClean="0"/>
              <a:t>(i.e., forecasting).</a:t>
            </a:r>
            <a:endParaRPr lang="en-US" sz="2000" dirty="0" smtClean="0"/>
          </a:p>
          <a:p>
            <a:r>
              <a:rPr lang="en-US" sz="2000" dirty="0" smtClean="0"/>
              <a:t>The above chart shows how computer confidence means change over three observations (measurements) for male and female students enrolled in an undergraduate computer literacy course. Computer confidence increases for all students during the course.</a:t>
            </a:r>
          </a:p>
          <a:p>
            <a:pPr marL="0" lvl="0" indent="0" algn="ctr" rtl="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762000"/>
            <a:ext cx="4521200" cy="2880596"/>
          </a:xfrm>
          <a:prstGeom prst="rect">
            <a:avLst/>
          </a:prstGeom>
        </p:spPr>
      </p:pic>
    </p:spTree>
    <p:extLst>
      <p:ext uri="{BB962C8B-B14F-4D97-AF65-F5344CB8AC3E}">
        <p14:creationId xmlns:p14="http://schemas.microsoft.com/office/powerpoint/2010/main" val="1597818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3200" dirty="0" smtClean="0">
                <a:latin typeface="Times New Roman" pitchFamily="18" charset="0"/>
                <a:cs typeface="Times New Roman" pitchFamily="18" charset="0"/>
              </a:rPr>
              <a:t>Area Charts</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4116388"/>
            <a:ext cx="8229600" cy="2009775"/>
          </a:xfrm>
        </p:spPr>
        <p:txBody>
          <a:bodyPr>
            <a:normAutofit fontScale="92500" lnSpcReduction="20000"/>
          </a:bodyPr>
          <a:lstStyle/>
          <a:p>
            <a:r>
              <a:rPr lang="en-US" sz="2000" dirty="0" smtClean="0"/>
              <a:t>An area chart, based on the line chart,  is used to display related categorical information </a:t>
            </a:r>
            <a:r>
              <a:rPr lang="en-US" sz="2000" dirty="0"/>
              <a:t>as a series of data points </a:t>
            </a:r>
            <a:r>
              <a:rPr lang="en-US" sz="2000" dirty="0" smtClean="0"/>
              <a:t>connected </a:t>
            </a:r>
            <a:r>
              <a:rPr lang="en-US" sz="2000" dirty="0"/>
              <a:t>by straight </a:t>
            </a:r>
            <a:r>
              <a:rPr lang="en-US" sz="2000" b="1" dirty="0"/>
              <a:t>line</a:t>
            </a:r>
            <a:r>
              <a:rPr lang="en-US" sz="2000" dirty="0"/>
              <a:t> segments</a:t>
            </a:r>
            <a:r>
              <a:rPr lang="en-US" sz="2000" dirty="0" smtClean="0"/>
              <a:t>. </a:t>
            </a:r>
          </a:p>
          <a:p>
            <a:r>
              <a:rPr lang="en-US" sz="2000" dirty="0" smtClean="0"/>
              <a:t>Selection of an area chart over a line chart is based on the personal preference of the author.</a:t>
            </a:r>
          </a:p>
          <a:p>
            <a:r>
              <a:rPr lang="en-US" sz="2000" dirty="0" smtClean="0"/>
              <a:t>The above chart shows how computer confidence means change over three observations (measurements) for male and female students enrolled in an undergraduate computer literacy course.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1493" y="658822"/>
            <a:ext cx="4656507" cy="2949557"/>
          </a:xfrm>
          <a:prstGeom prst="rect">
            <a:avLst/>
          </a:prstGeom>
        </p:spPr>
      </p:pic>
    </p:spTree>
    <p:extLst>
      <p:ext uri="{BB962C8B-B14F-4D97-AF65-F5344CB8AC3E}">
        <p14:creationId xmlns:p14="http://schemas.microsoft.com/office/powerpoint/2010/main" val="654790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3200" dirty="0" smtClean="0">
                <a:latin typeface="Times New Roman" pitchFamily="18" charset="0"/>
                <a:cs typeface="Times New Roman" pitchFamily="18" charset="0"/>
              </a:rPr>
              <a:t>Column Charts</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4038600"/>
            <a:ext cx="8229600" cy="2087563"/>
          </a:xfrm>
        </p:spPr>
        <p:txBody>
          <a:bodyPr/>
          <a:lstStyle/>
          <a:p>
            <a:r>
              <a:rPr lang="en-US" sz="2000" dirty="0" smtClean="0"/>
              <a:t>A column chart is used to compare categories of a categorical variable on some </a:t>
            </a:r>
            <a:r>
              <a:rPr lang="en-US" sz="2000" dirty="0" smtClean="0"/>
              <a:t>metric using a vertical orientation. </a:t>
            </a:r>
            <a:r>
              <a:rPr lang="en-US" sz="2000" dirty="0" smtClean="0"/>
              <a:t>The height of the column represents the measurement shown on the y-axis. </a:t>
            </a:r>
          </a:p>
          <a:p>
            <a:r>
              <a:rPr lang="en-US" sz="2000" dirty="0" smtClean="0"/>
              <a:t>The above chart shows </a:t>
            </a:r>
            <a:r>
              <a:rPr lang="en-US" sz="2000" dirty="0" smtClean="0"/>
              <a:t>how computer confidence means for male and female students change over three observations (measurements).  Included in this chart is an optional data table.</a:t>
            </a:r>
            <a:endParaRPr lang="en-US" sz="2000" dirty="0" smtClean="0"/>
          </a:p>
          <a:p>
            <a:pPr marL="0" lvl="0" indent="0" algn="ctr" rtl="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6061" y="685800"/>
            <a:ext cx="4530316" cy="2895600"/>
          </a:xfrm>
          <a:prstGeom prst="rect">
            <a:avLst/>
          </a:prstGeom>
        </p:spPr>
      </p:pic>
    </p:spTree>
    <p:extLst>
      <p:ext uri="{BB962C8B-B14F-4D97-AF65-F5344CB8AC3E}">
        <p14:creationId xmlns:p14="http://schemas.microsoft.com/office/powerpoint/2010/main" val="1679847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3200" dirty="0" smtClean="0">
                <a:latin typeface="Times New Roman" pitchFamily="18" charset="0"/>
                <a:cs typeface="Times New Roman" pitchFamily="18" charset="0"/>
              </a:rPr>
              <a:t>Bar Charts</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4038601"/>
            <a:ext cx="8229600" cy="2155370"/>
          </a:xfrm>
        </p:spPr>
        <p:txBody>
          <a:bodyPr>
            <a:normAutofit/>
          </a:bodyPr>
          <a:lstStyle/>
          <a:p>
            <a:r>
              <a:rPr lang="en-US" sz="2000" dirty="0" smtClean="0"/>
              <a:t>A bar chart, like a column chart, is used to compare categories of a categorical variable on some metric.</a:t>
            </a:r>
          </a:p>
          <a:p>
            <a:r>
              <a:rPr lang="en-US" sz="2000" dirty="0"/>
              <a:t>A bar chart is the horizontal version of a column chart. Use </a:t>
            </a:r>
            <a:r>
              <a:rPr lang="en-US" sz="2000" dirty="0" smtClean="0"/>
              <a:t>the </a:t>
            </a:r>
            <a:r>
              <a:rPr lang="en-US" sz="2000" dirty="0"/>
              <a:t>bar chart </a:t>
            </a:r>
            <a:r>
              <a:rPr lang="en-US" sz="2000" dirty="0" smtClean="0"/>
              <a:t>to display </a:t>
            </a:r>
            <a:r>
              <a:rPr lang="en-US" sz="2000" dirty="0"/>
              <a:t>large text labels.</a:t>
            </a:r>
            <a:endParaRPr lang="en-US" sz="2000" dirty="0" smtClean="0"/>
          </a:p>
          <a:p>
            <a:r>
              <a:rPr lang="en-US" sz="2000" dirty="0" smtClean="0"/>
              <a:t>The above chart shows how female and male computer confidence scores vary over three observations (measurements).</a:t>
            </a:r>
          </a:p>
          <a:p>
            <a:pPr marL="0" lvl="0" indent="0" algn="ctr" rtl="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9500" y="703959"/>
            <a:ext cx="4445000" cy="2859284"/>
          </a:xfrm>
          <a:prstGeom prst="rect">
            <a:avLst/>
          </a:prstGeom>
        </p:spPr>
      </p:pic>
    </p:spTree>
    <p:extLst>
      <p:ext uri="{BB962C8B-B14F-4D97-AF65-F5344CB8AC3E}">
        <p14:creationId xmlns:p14="http://schemas.microsoft.com/office/powerpoint/2010/main" val="1766897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r>
              <a:rPr lang="en-US" sz="3200" dirty="0" smtClean="0">
                <a:latin typeface="Times New Roman" pitchFamily="18" charset="0"/>
                <a:cs typeface="Times New Roman" pitchFamily="18" charset="0"/>
              </a:rPr>
              <a:t>Scatterplots</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457200" y="4099700"/>
            <a:ext cx="8229600" cy="2256650"/>
          </a:xfrm>
        </p:spPr>
        <p:txBody>
          <a:bodyPr>
            <a:normAutofit fontScale="92500" lnSpcReduction="20000"/>
          </a:bodyPr>
          <a:lstStyle/>
          <a:p>
            <a:pPr lvl="0" rtl="0"/>
            <a:r>
              <a:rPr lang="en-US" sz="1800" dirty="0" smtClean="0"/>
              <a:t>Scatterplots </a:t>
            </a:r>
            <a:r>
              <a:rPr lang="en-US" sz="1800" dirty="0" smtClean="0"/>
              <a:t>show </a:t>
            </a:r>
            <a:r>
              <a:rPr lang="en-US" sz="1800" dirty="0" smtClean="0"/>
              <a:t>the relationship between two continuous variables by graphing a collection of ordered pairs (</a:t>
            </a:r>
            <a:r>
              <a:rPr lang="en-US" sz="1800" dirty="0" err="1" smtClean="0"/>
              <a:t>x,y</a:t>
            </a:r>
            <a:r>
              <a:rPr lang="en-US" sz="1800" dirty="0" smtClean="0"/>
              <a:t>). Each dot on a scatterplot represents a case. The dot is placed at the intersection of each case’s scores on the  x and y axes.</a:t>
            </a:r>
          </a:p>
          <a:p>
            <a:pPr lvl="0" rtl="0"/>
            <a:r>
              <a:rPr lang="en-US" sz="1800" dirty="0" smtClean="0"/>
              <a:t>The above scatterplot shows that computer confidence pretest and posttest are related because the dots are clustered together and don’t form a random </a:t>
            </a:r>
            <a:r>
              <a:rPr lang="en-US" sz="1800" dirty="0" smtClean="0"/>
              <a:t>or shotgun pattern.</a:t>
            </a:r>
          </a:p>
          <a:p>
            <a:pPr lvl="0" rtl="0"/>
            <a:r>
              <a:rPr lang="en-US" sz="1800" dirty="0" smtClean="0"/>
              <a:t>Included is an optional </a:t>
            </a:r>
            <a:r>
              <a:rPr lang="en-US" sz="1800" dirty="0" err="1" smtClean="0"/>
              <a:t>trendline</a:t>
            </a:r>
            <a:r>
              <a:rPr lang="en-US" sz="1800" dirty="0" smtClean="0"/>
              <a:t> that shows</a:t>
            </a:r>
            <a:r>
              <a:rPr lang="en-US" sz="1800" dirty="0" smtClean="0"/>
              <a:t> </a:t>
            </a:r>
            <a:r>
              <a:rPr lang="en-US" sz="1800" dirty="0" smtClean="0"/>
              <a:t>the relationship is linear because the major axis of all the dots appears to be a straight line. </a:t>
            </a:r>
            <a:endParaRPr lang="en-US" sz="1800" dirty="0" smtClean="0"/>
          </a:p>
          <a:p>
            <a:pPr lvl="0" rtl="0"/>
            <a:r>
              <a:rPr lang="en-US" sz="1800" dirty="0" smtClean="0"/>
              <a:t>Finally</a:t>
            </a:r>
            <a:r>
              <a:rPr lang="en-US" sz="1800" dirty="0" smtClean="0"/>
              <a:t>, the relationship is positive – as computer confidence pretest values increase, so do computer confidence posttest values.</a:t>
            </a:r>
            <a:endParaRPr lang="en-US" sz="1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040" y="792624"/>
            <a:ext cx="4888960" cy="3115514"/>
          </a:xfrm>
          <a:prstGeom prst="rect">
            <a:avLst/>
          </a:prstGeom>
        </p:spPr>
      </p:pic>
    </p:spTree>
    <p:extLst>
      <p:ext uri="{BB962C8B-B14F-4D97-AF65-F5344CB8AC3E}">
        <p14:creationId xmlns:p14="http://schemas.microsoft.com/office/powerpoint/2010/main" val="1893280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1795</TotalTime>
  <Words>1136</Words>
  <Application>Microsoft Macintosh PowerPoint</Application>
  <PresentationFormat>On-screen Show (4:3)</PresentationFormat>
  <Paragraphs>81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Times New Roman</vt:lpstr>
      <vt:lpstr>Arial</vt:lpstr>
      <vt:lpstr>Calibri</vt:lpstr>
      <vt:lpstr>Office Theme</vt:lpstr>
      <vt:lpstr>Statistical Fundamentals:  Using Microsoft Excel for Univariate and Bivariate Analysis Alfred P. Rovai</vt:lpstr>
      <vt:lpstr>Charts</vt:lpstr>
      <vt:lpstr>Creating a Chart</vt:lpstr>
      <vt:lpstr>PowerPoint Presentation</vt:lpstr>
      <vt:lpstr>Line Charts</vt:lpstr>
      <vt:lpstr>Area Charts</vt:lpstr>
      <vt:lpstr>Column Charts</vt:lpstr>
      <vt:lpstr>Bar Charts</vt:lpstr>
      <vt:lpstr>Scatterplots</vt:lpstr>
      <vt:lpstr>Histogram</vt:lpstr>
      <vt:lpstr>Pie Chart</vt:lpstr>
      <vt:lpstr>PowerPoint Presentation</vt:lpstr>
    </vt:vector>
  </TitlesOfParts>
  <Manager/>
  <Company>Watertree Press LLC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Charts</dc:title>
  <dc:subject/>
  <dc:creator>Alfred P. Rovai</dc:creator>
  <cp:keywords/>
  <dc:description/>
  <cp:lastModifiedBy>Fred Rovai</cp:lastModifiedBy>
  <cp:revision>220</cp:revision>
  <dcterms:created xsi:type="dcterms:W3CDTF">2013-06-04T13:30:25Z</dcterms:created>
  <dcterms:modified xsi:type="dcterms:W3CDTF">2015-10-14T10:23:51Z</dcterms:modified>
  <cp:category/>
</cp:coreProperties>
</file>